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Lst>
  <p:notesMasterIdLst>
    <p:notesMasterId r:id="rId48"/>
  </p:notesMasterIdLst>
  <p:sldIdLst>
    <p:sldId id="256" r:id="rId3"/>
    <p:sldId id="298" r:id="rId4"/>
    <p:sldId id="258" r:id="rId5"/>
    <p:sldId id="257" r:id="rId6"/>
    <p:sldId id="326" r:id="rId7"/>
    <p:sldId id="259" r:id="rId8"/>
    <p:sldId id="328" r:id="rId9"/>
    <p:sldId id="260" r:id="rId10"/>
    <p:sldId id="330" r:id="rId11"/>
    <p:sldId id="262" r:id="rId12"/>
    <p:sldId id="331" r:id="rId13"/>
    <p:sldId id="332" r:id="rId14"/>
    <p:sldId id="261" r:id="rId15"/>
    <p:sldId id="290" r:id="rId16"/>
    <p:sldId id="264" r:id="rId17"/>
    <p:sldId id="265" r:id="rId18"/>
    <p:sldId id="266" r:id="rId19"/>
    <p:sldId id="267" r:id="rId20"/>
    <p:sldId id="268" r:id="rId21"/>
    <p:sldId id="299" r:id="rId22"/>
    <p:sldId id="269" r:id="rId23"/>
    <p:sldId id="270" r:id="rId24"/>
    <p:sldId id="271" r:id="rId25"/>
    <p:sldId id="335" r:id="rId26"/>
    <p:sldId id="272" r:id="rId27"/>
    <p:sldId id="273" r:id="rId28"/>
    <p:sldId id="274" r:id="rId29"/>
    <p:sldId id="275" r:id="rId30"/>
    <p:sldId id="276" r:id="rId31"/>
    <p:sldId id="277" r:id="rId32"/>
    <p:sldId id="278" r:id="rId33"/>
    <p:sldId id="279" r:id="rId34"/>
    <p:sldId id="334" r:id="rId35"/>
    <p:sldId id="288" r:id="rId36"/>
    <p:sldId id="280" r:id="rId37"/>
    <p:sldId id="281" r:id="rId38"/>
    <p:sldId id="282" r:id="rId39"/>
    <p:sldId id="283" r:id="rId40"/>
    <p:sldId id="284" r:id="rId41"/>
    <p:sldId id="285" r:id="rId42"/>
    <p:sldId id="303" r:id="rId43"/>
    <p:sldId id="286" r:id="rId44"/>
    <p:sldId id="289" r:id="rId45"/>
    <p:sldId id="302" r:id="rId46"/>
    <p:sldId id="329"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Black" panose="02000000000000000000" pitchFamily="2" charset="0"/>
      <p:bold r:id="rId57"/>
      <p:italic r:id="rId58"/>
      <p:boldItalic r:id="rId59"/>
    </p:embeddedFont>
    <p:embeddedFont>
      <p:font typeface="Roboto Mono" pitchFamily="49" charset="0"/>
      <p:regular r:id="rId60"/>
      <p:bold r:id="rId61"/>
      <p:italic r:id="rId62"/>
      <p:boldItalic r:id="rId63"/>
    </p:embeddedFont>
    <p:embeddedFont>
      <p:font typeface="Tahoma" panose="020B0604030504040204" pitchFamily="3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hj6HYOBitjD+S8XMp4wlUeSguGr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46437"/>
  </p:normalViewPr>
  <p:slideViewPr>
    <p:cSldViewPr snapToGrid="0" snapToObjects="1">
      <p:cViewPr varScale="1">
        <p:scale>
          <a:sx n="31" d="100"/>
          <a:sy n="31" d="100"/>
        </p:scale>
        <p:origin x="29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8b48a3fe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Today’s session will be an easy introductory session to data science. </a:t>
            </a:r>
            <a:endParaRPr dirty="0"/>
          </a:p>
        </p:txBody>
      </p:sp>
      <p:sp>
        <p:nvSpPr>
          <p:cNvPr id="33" name="Google Shape;33;g8b48a3fe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Investigating seeks to use historic data to answer questions like:</a:t>
            </a:r>
          </a:p>
          <a:p>
            <a:endParaRPr lang="en-US" dirty="0"/>
          </a:p>
          <a:p>
            <a:pPr lvl="1">
              <a:buFont typeface="Arial" panose="020B0604020202020204" pitchFamily="34" charset="0"/>
              <a:buChar char="•"/>
            </a:pPr>
            <a:r>
              <a:rPr lang="en-US" dirty="0"/>
              <a:t>If you have two products, which one is selling better? How many people are buying both?</a:t>
            </a:r>
          </a:p>
          <a:p>
            <a:pPr lvl="1">
              <a:buFont typeface="Arial" panose="020B0604020202020204" pitchFamily="34" charset="0"/>
              <a:buChar char="•"/>
            </a:pPr>
            <a:r>
              <a:rPr lang="en-US" dirty="0"/>
              <a:t>How frequently do customers order?</a:t>
            </a:r>
          </a:p>
          <a:p>
            <a:pPr lvl="1">
              <a:buFont typeface="Arial" panose="020B0604020202020204" pitchFamily="34" charset="0"/>
              <a:buChar char="•"/>
            </a:pPr>
            <a:r>
              <a:rPr lang="en-US" dirty="0"/>
              <a:t>How are sales changing each month?</a:t>
            </a:r>
          </a:p>
          <a:p>
            <a:pPr lvl="1">
              <a:buFont typeface="Arial" panose="020B0604020202020204" pitchFamily="34" charset="0"/>
              <a:buChar char="•"/>
            </a:pPr>
            <a:endParaRPr lang="en-US" dirty="0"/>
          </a:p>
          <a:p>
            <a:r>
              <a:rPr lang="en-US" dirty="0"/>
              <a:t>These questions are generally quick to answer and don’t require a mathematical model</a:t>
            </a:r>
          </a:p>
          <a:p>
            <a:r>
              <a:rPr lang="en-US" dirty="0"/>
              <a:t>The difficulty is in knowing which measures to use and how to visualize or represent them</a:t>
            </a:r>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0773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looks at historic data to answer questions like:</a:t>
            </a:r>
          </a:p>
          <a:p>
            <a:pPr marL="1028700" lvl="1" indent="-342900">
              <a:buFont typeface="Arial" panose="020B0604020202020204" pitchFamily="34" charset="0"/>
              <a:buChar char="•"/>
            </a:pPr>
            <a:r>
              <a:rPr lang="en-US" sz="2200" dirty="0">
                <a:solidFill>
                  <a:schemeClr val="tx1"/>
                </a:solidFill>
              </a:rPr>
              <a:t>How likely is a customer going to come back?</a:t>
            </a:r>
          </a:p>
          <a:p>
            <a:pPr marL="1028700" lvl="1" indent="-342900">
              <a:buFont typeface="Arial" panose="020B0604020202020204" pitchFamily="34" charset="0"/>
              <a:buChar char="•"/>
            </a:pPr>
            <a:r>
              <a:rPr lang="en-US" sz="2200" dirty="0">
                <a:solidFill>
                  <a:schemeClr val="tx1"/>
                </a:solidFill>
              </a:rPr>
              <a:t>How will a customer respond to a sale?</a:t>
            </a:r>
          </a:p>
          <a:p>
            <a:pPr marL="1028700" lvl="1" indent="-342900">
              <a:buFont typeface="Arial" panose="020B0604020202020204" pitchFamily="34" charset="0"/>
              <a:buChar char="•"/>
            </a:pPr>
            <a:r>
              <a:rPr lang="en-US" sz="2200" dirty="0">
                <a:solidFill>
                  <a:schemeClr val="tx1"/>
                </a:solidFill>
              </a:rPr>
              <a:t>Is revenue going to increase over time?</a:t>
            </a:r>
          </a:p>
          <a:p>
            <a:endParaRPr lang="en-US" dirty="0"/>
          </a:p>
          <a:p>
            <a:r>
              <a:rPr lang="en-US" dirty="0"/>
              <a:t>Unlike investigating, predicting requires mathematical modeling to produce predictions.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174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Optimising</a:t>
            </a:r>
            <a:r>
              <a:rPr lang="en-US" dirty="0"/>
              <a:t> looks at historic data to help you make the best possible decisions.</a:t>
            </a:r>
          </a:p>
          <a:p>
            <a:r>
              <a:rPr lang="en-US" dirty="0"/>
              <a:t>It answers questions like: </a:t>
            </a:r>
          </a:p>
          <a:p>
            <a:pPr marL="1028700" lvl="1" indent="-342900">
              <a:buFont typeface="Arial" panose="020B0604020202020204" pitchFamily="34" charset="0"/>
              <a:buChar char="•"/>
            </a:pPr>
            <a:r>
              <a:rPr lang="en-US" sz="2200" dirty="0">
                <a:solidFill>
                  <a:schemeClr val="tx1"/>
                </a:solidFill>
              </a:rPr>
              <a:t>How much inventory should be held, and when should you reorder?</a:t>
            </a:r>
          </a:p>
          <a:p>
            <a:pPr marL="1028700" lvl="1" indent="-342900">
              <a:buFont typeface="Arial" panose="020B0604020202020204" pitchFamily="34" charset="0"/>
              <a:buChar char="•"/>
            </a:pPr>
            <a:r>
              <a:rPr lang="en-US" sz="2200" dirty="0">
                <a:solidFill>
                  <a:schemeClr val="tx1"/>
                </a:solidFill>
              </a:rPr>
              <a:t>Which product should you recommend to a website visitor for the most profit?</a:t>
            </a:r>
          </a:p>
          <a:p>
            <a:pPr marL="1028700" lvl="1" indent="-342900">
              <a:buFont typeface="Arial" panose="020B0604020202020204" pitchFamily="34" charset="0"/>
              <a:buChar char="•"/>
            </a:pPr>
            <a:r>
              <a:rPr lang="en-US" sz="2200" dirty="0">
                <a:solidFill>
                  <a:schemeClr val="tx1"/>
                </a:solidFill>
              </a:rPr>
              <a:t>What price should you set for a product? When should it go on sale?</a:t>
            </a:r>
          </a:p>
          <a:p>
            <a:endParaRPr lang="en-US" dirty="0"/>
          </a:p>
          <a:p>
            <a:r>
              <a:rPr lang="en-US" dirty="0" err="1"/>
              <a:t>Optimising</a:t>
            </a:r>
            <a:r>
              <a:rPr lang="en-US" dirty="0"/>
              <a:t> is the most difficult type of data science projects but at the same time it is the most rewarding in terms of insights and  profit.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445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acfe23f9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 name="Google Shape;63;g8acfe23f9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t>We are now going into break out rooms.</a:t>
            </a:r>
          </a:p>
          <a:p>
            <a:pPr marL="0" lvl="0" indent="0" algn="l" rtl="0">
              <a:spcBef>
                <a:spcPts val="0"/>
              </a:spcBef>
              <a:spcAft>
                <a:spcPts val="0"/>
              </a:spcAft>
              <a:buClr>
                <a:schemeClr val="dk1"/>
              </a:buClr>
              <a:buSzPts val="1100"/>
              <a:buFont typeface="Arial"/>
              <a:buNone/>
            </a:pPr>
            <a:endParaRPr lang="en-GB" dirty="0"/>
          </a:p>
          <a:p>
            <a:pPr marL="0" lvl="0" indent="0" algn="l" rtl="0">
              <a:spcBef>
                <a:spcPts val="0"/>
              </a:spcBef>
              <a:spcAft>
                <a:spcPts val="0"/>
              </a:spcAft>
              <a:buClr>
                <a:schemeClr val="dk1"/>
              </a:buClr>
              <a:buSzPts val="1100"/>
              <a:buFont typeface="Arial"/>
              <a:buNone/>
            </a:pPr>
            <a:r>
              <a:rPr lang="en-GB" dirty="0"/>
              <a:t>And I’ll give you 5 minutes to write down as many examples of data science from your everyday life, you can think of.</a:t>
            </a:r>
          </a:p>
          <a:p>
            <a:pPr marL="0" lvl="0" indent="0" algn="l" rtl="0">
              <a:spcBef>
                <a:spcPts val="0"/>
              </a:spcBef>
              <a:spcAft>
                <a:spcPts val="0"/>
              </a:spcAft>
              <a:buClr>
                <a:schemeClr val="dk1"/>
              </a:buClr>
              <a:buSzPts val="1100"/>
              <a:buFont typeface="Arial"/>
              <a:buNone/>
            </a:pPr>
            <a:endParaRPr lang="en-GB" dirty="0"/>
          </a:p>
          <a:p>
            <a:pPr marL="0" lvl="0" indent="0" algn="l" rtl="0">
              <a:spcBef>
                <a:spcPts val="0"/>
              </a:spcBef>
              <a:spcAft>
                <a:spcPts val="0"/>
              </a:spcAft>
              <a:buClr>
                <a:schemeClr val="dk1"/>
              </a:buClr>
              <a:buSzPts val="1100"/>
              <a:buFont typeface="Arial"/>
              <a:buNone/>
            </a:pPr>
            <a:r>
              <a:rPr lang="en-GB" dirty="0"/>
              <a:t>The room with the most examples wins the round.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9a607d6b67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9a607d6b67_1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100" dirty="0">
                <a:highlight>
                  <a:srgbClr val="FFFFFF"/>
                </a:highlight>
                <a:latin typeface="Roboto"/>
                <a:ea typeface="Roboto"/>
                <a:cs typeface="Roboto"/>
                <a:sym typeface="Roboto"/>
              </a:rPr>
              <a:t>Here’s some examples:</a:t>
            </a:r>
            <a:endParaRPr sz="1100" dirty="0">
              <a:highlight>
                <a:srgbClr val="FFFFFF"/>
              </a:highlight>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GB" sz="1100" dirty="0">
                <a:highlight>
                  <a:srgbClr val="FFFFFF"/>
                </a:highlight>
                <a:latin typeface="Roboto"/>
                <a:ea typeface="Roboto"/>
                <a:cs typeface="Roboto"/>
                <a:sym typeface="Roboto"/>
              </a:rPr>
              <a:t>Providing movie recommendations on Netflix based on your watch history.</a:t>
            </a:r>
            <a:endParaRPr sz="1100" dirty="0">
              <a:highlight>
                <a:srgbClr val="FFFFFF"/>
              </a:highlight>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GB" sz="1100" dirty="0">
                <a:highlight>
                  <a:srgbClr val="FFFFFF"/>
                </a:highlight>
                <a:latin typeface="Roboto"/>
                <a:ea typeface="Roboto"/>
                <a:cs typeface="Roboto"/>
                <a:sym typeface="Roboto"/>
              </a:rPr>
              <a:t>Making product suggestions on Amazon. </a:t>
            </a:r>
            <a:endParaRPr sz="1100" dirty="0">
              <a:highlight>
                <a:srgbClr val="FFFFFF"/>
              </a:highlight>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GB" sz="1100" dirty="0">
                <a:highlight>
                  <a:srgbClr val="FFFFFF"/>
                </a:highlight>
                <a:latin typeface="Roboto"/>
                <a:ea typeface="Roboto"/>
                <a:cs typeface="Roboto"/>
                <a:sym typeface="Roboto"/>
              </a:rPr>
              <a:t>Developing self-driving cars</a:t>
            </a:r>
            <a:endParaRPr sz="1100" dirty="0">
              <a:highlight>
                <a:srgbClr val="FFFFFF"/>
              </a:highlight>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GB" sz="1100" dirty="0">
                <a:highlight>
                  <a:srgbClr val="FFFFFF"/>
                </a:highlight>
                <a:latin typeface="Roboto"/>
                <a:ea typeface="Roboto"/>
                <a:cs typeface="Roboto"/>
                <a:sym typeface="Roboto"/>
              </a:rPr>
              <a:t>Returning auto-translate and search results on Google</a:t>
            </a:r>
          </a:p>
          <a:p>
            <a:pPr marL="457200" lvl="0" indent="-298450" algn="l" rtl="0">
              <a:lnSpc>
                <a:spcPct val="115000"/>
              </a:lnSpc>
              <a:spcBef>
                <a:spcPts val="0"/>
              </a:spcBef>
              <a:spcAft>
                <a:spcPts val="0"/>
              </a:spcAft>
              <a:buClr>
                <a:schemeClr val="dk1"/>
              </a:buClr>
              <a:buSzPts val="1100"/>
              <a:buFont typeface="Roboto"/>
              <a:buChar char="●"/>
            </a:pPr>
            <a:r>
              <a:rPr lang="en-GB" sz="1100" dirty="0">
                <a:highlight>
                  <a:srgbClr val="FFFFFF"/>
                </a:highlight>
                <a:latin typeface="Roboto"/>
                <a:ea typeface="Roboto"/>
                <a:cs typeface="Roboto"/>
                <a:sym typeface="Roboto"/>
              </a:rPr>
              <a:t>Smart Thermostats like Hive where you can control heating in your house with your smartphone. </a:t>
            </a:r>
          </a:p>
          <a:p>
            <a:pPr marL="457200" lvl="0" indent="-298450" algn="l" rtl="0">
              <a:lnSpc>
                <a:spcPct val="115000"/>
              </a:lnSpc>
              <a:spcBef>
                <a:spcPts val="0"/>
              </a:spcBef>
              <a:spcAft>
                <a:spcPts val="0"/>
              </a:spcAft>
              <a:buClr>
                <a:schemeClr val="dk1"/>
              </a:buClr>
              <a:buSzPts val="1100"/>
              <a:buFont typeface="Roboto"/>
              <a:buChar char="●"/>
            </a:pPr>
            <a:endParaRPr lang="en-GB" sz="1100" dirty="0">
              <a:highlight>
                <a:srgbClr val="FFFFFF"/>
              </a:highlight>
              <a:latin typeface="Roboto"/>
              <a:ea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endParaRPr lang="en-GB" sz="1100" dirty="0">
              <a:highlight>
                <a:srgbClr val="FFFFFF"/>
              </a:highlight>
              <a:latin typeface="Roboto"/>
              <a:ea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GB" sz="1100" dirty="0">
                <a:highlight>
                  <a:srgbClr val="FFFFFF"/>
                </a:highlight>
                <a:latin typeface="Roboto"/>
                <a:ea typeface="Roboto"/>
                <a:sym typeface="Roboto"/>
              </a:rPr>
              <a:t>There’s many many more examples and sometimes we take them for granted</a:t>
            </a:r>
          </a:p>
          <a:p>
            <a:pPr marL="457200" lvl="0" indent="-298450" algn="l" rtl="0">
              <a:lnSpc>
                <a:spcPct val="115000"/>
              </a:lnSpc>
              <a:spcBef>
                <a:spcPts val="0"/>
              </a:spcBef>
              <a:spcAft>
                <a:spcPts val="0"/>
              </a:spcAft>
              <a:buClr>
                <a:schemeClr val="dk1"/>
              </a:buClr>
              <a:buSzPts val="1100"/>
              <a:buFont typeface="Roboto"/>
              <a:buChar char="●"/>
            </a:pPr>
            <a:r>
              <a:rPr lang="en-GB" sz="1100" dirty="0">
                <a:highlight>
                  <a:srgbClr val="FFFFFF"/>
                </a:highlight>
                <a:latin typeface="Roboto"/>
                <a:ea typeface="Roboto"/>
                <a:sym typeface="Roboto"/>
              </a:rPr>
              <a:t>But 10 years ago all these we see and experience weren’t there</a:t>
            </a:r>
          </a:p>
          <a:p>
            <a:pPr marL="457200" lvl="0" indent="-298450" algn="l" rtl="0">
              <a:lnSpc>
                <a:spcPct val="115000"/>
              </a:lnSpc>
              <a:spcBef>
                <a:spcPts val="0"/>
              </a:spcBef>
              <a:spcAft>
                <a:spcPts val="0"/>
              </a:spcAft>
              <a:buClr>
                <a:schemeClr val="dk1"/>
              </a:buClr>
              <a:buSzPts val="1100"/>
              <a:buFont typeface="Roboto"/>
              <a:buChar char="●"/>
            </a:pPr>
            <a:r>
              <a:rPr lang="en-GB" sz="1100" dirty="0">
                <a:highlight>
                  <a:srgbClr val="FFFFFF"/>
                </a:highlight>
                <a:latin typeface="Roboto"/>
                <a:ea typeface="Roboto"/>
                <a:sym typeface="Roboto"/>
              </a:rPr>
              <a:t>I am personally very curious to see what the next 10 years would look like.</a:t>
            </a:r>
          </a:p>
        </p:txBody>
      </p:sp>
    </p:spTree>
    <p:extLst>
      <p:ext uri="{BB962C8B-B14F-4D97-AF65-F5344CB8AC3E}">
        <p14:creationId xmlns:p14="http://schemas.microsoft.com/office/powerpoint/2010/main" val="4037208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c27027af1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Let’s now revisit something from our recent past. </a:t>
            </a:r>
            <a:endParaRPr dirty="0"/>
          </a:p>
        </p:txBody>
      </p:sp>
      <p:sp>
        <p:nvSpPr>
          <p:cNvPr id="81" name="Google Shape;81;g8c27027af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cfe23f9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g8acfe23f95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The data analytics workflow. It’s an old familiar friend and acts as a reminder </a:t>
            </a:r>
          </a:p>
          <a:p>
            <a:pPr marL="0" lvl="0" indent="0" algn="l" rtl="0">
              <a:lnSpc>
                <a:spcPct val="100000"/>
              </a:lnSpc>
              <a:spcBef>
                <a:spcPts val="0"/>
              </a:spcBef>
              <a:spcAft>
                <a:spcPts val="0"/>
              </a:spcAft>
              <a:buClr>
                <a:schemeClr val="dk1"/>
              </a:buClr>
              <a:buSzPts val="1200"/>
              <a:buFont typeface="Calibri"/>
              <a:buNone/>
            </a:pPr>
            <a:r>
              <a:rPr lang="en-GB" dirty="0"/>
              <a:t>for the essential steps that we take for data science initiatives.</a:t>
            </a:r>
            <a:endParaRPr dirty="0"/>
          </a:p>
          <a:p>
            <a:pPr marL="0" lvl="0" indent="0" algn="l" rtl="0">
              <a:lnSpc>
                <a:spcPct val="100000"/>
              </a:lnSpc>
              <a:spcBef>
                <a:spcPts val="0"/>
              </a:spcBef>
              <a:spcAft>
                <a:spcPts val="0"/>
              </a:spcAft>
              <a:buClr>
                <a:schemeClr val="dk1"/>
              </a:buClr>
              <a:buSzPts val="1200"/>
              <a:buFont typeface="Calibri"/>
              <a:buNone/>
            </a:pPr>
            <a:r>
              <a:rPr lang="en-GB" dirty="0"/>
              <a:t>Take a moment to remind yourselves of these steps and then we’ll carry out an activity. </a:t>
            </a:r>
            <a:endParaRPr dirty="0"/>
          </a:p>
          <a:p>
            <a:pPr marL="0" lvl="0" indent="0" algn="l" rtl="0">
              <a:lnSpc>
                <a:spcPct val="100000"/>
              </a:lnSpc>
              <a:spcBef>
                <a:spcPts val="0"/>
              </a:spcBef>
              <a:spcAft>
                <a:spcPts val="0"/>
              </a:spcAft>
              <a:buClr>
                <a:schemeClr val="dk1"/>
              </a:buClr>
              <a:buSzPts val="1200"/>
              <a:buFont typeface="Calibri"/>
              <a:buNone/>
            </a:pPr>
            <a:endParaRPr dirty="0"/>
          </a:p>
          <a:p>
            <a:pPr marL="50800" marR="76200" lvl="0" indent="0" algn="just" rtl="0">
              <a:lnSpc>
                <a:spcPct val="115000"/>
              </a:lnSpc>
              <a:spcBef>
                <a:spcPts val="1200"/>
              </a:spcBef>
              <a:spcAft>
                <a:spcPts val="0"/>
              </a:spcAft>
              <a:buClr>
                <a:schemeClr val="dk1"/>
              </a:buClr>
              <a:buSzPts val="1100"/>
              <a:buFont typeface="Arial"/>
              <a:buNone/>
            </a:pPr>
            <a:r>
              <a:rPr lang="en-GB" sz="1100" i="1" dirty="0">
                <a:latin typeface="Arial"/>
                <a:ea typeface="Arial"/>
                <a:cs typeface="Arial"/>
                <a:sym typeface="Arial"/>
              </a:rPr>
              <a:t>Remember, these steps are not hard-set rules; instead, think of them as problem-solving guidelines.</a:t>
            </a:r>
            <a:endParaRPr sz="1100" i="1" dirty="0">
              <a:latin typeface="Arial"/>
              <a:ea typeface="Arial"/>
              <a:cs typeface="Arial"/>
              <a:sym typeface="Arial"/>
            </a:endParaRPr>
          </a:p>
          <a:p>
            <a:pPr marL="787400" marR="355600" lvl="0" indent="-298450" algn="l" rtl="0">
              <a:lnSpc>
                <a:spcPct val="136363"/>
              </a:lnSpc>
              <a:spcBef>
                <a:spcPts val="2300"/>
              </a:spcBef>
              <a:spcAft>
                <a:spcPts val="0"/>
              </a:spcAft>
              <a:buClr>
                <a:schemeClr val="dk1"/>
              </a:buClr>
              <a:buSzPts val="1100"/>
              <a:buChar char="●"/>
            </a:pPr>
            <a:r>
              <a:rPr lang="en-GB" sz="1100" dirty="0">
                <a:latin typeface="Arial"/>
                <a:ea typeface="Arial"/>
                <a:cs typeface="Arial"/>
                <a:sym typeface="Arial"/>
              </a:rPr>
              <a:t>Some projects may not require every step.</a:t>
            </a:r>
            <a:endParaRPr sz="1100" dirty="0">
              <a:latin typeface="Arial"/>
              <a:ea typeface="Arial"/>
              <a:cs typeface="Arial"/>
              <a:sym typeface="Arial"/>
            </a:endParaRPr>
          </a:p>
          <a:p>
            <a:pPr marL="787400" marR="355600" lvl="0" indent="-298450" algn="l" rtl="0">
              <a:lnSpc>
                <a:spcPct val="136363"/>
              </a:lnSpc>
              <a:spcBef>
                <a:spcPts val="0"/>
              </a:spcBef>
              <a:spcAft>
                <a:spcPts val="0"/>
              </a:spcAft>
              <a:buClr>
                <a:schemeClr val="dk1"/>
              </a:buClr>
              <a:buSzPts val="1100"/>
              <a:buChar char="●"/>
            </a:pPr>
            <a:r>
              <a:rPr lang="en-GB" sz="1100" dirty="0">
                <a:latin typeface="Arial"/>
                <a:ea typeface="Arial"/>
                <a:cs typeface="Arial"/>
                <a:sym typeface="Arial"/>
              </a:rPr>
              <a:t>These steps are iterative; it's normal to go back and repeat certain steps a few times in a row.</a:t>
            </a:r>
            <a:endParaRPr sz="1100" dirty="0">
              <a:latin typeface="Arial"/>
              <a:ea typeface="Arial"/>
              <a:cs typeface="Arial"/>
              <a:sym typeface="Arial"/>
            </a:endParaRPr>
          </a:p>
          <a:p>
            <a:pPr marL="787400" marR="355600" lvl="0" indent="-298450" algn="l" rtl="0">
              <a:lnSpc>
                <a:spcPct val="136363"/>
              </a:lnSpc>
              <a:spcBef>
                <a:spcPts val="0"/>
              </a:spcBef>
              <a:spcAft>
                <a:spcPts val="0"/>
              </a:spcAft>
              <a:buClr>
                <a:schemeClr val="dk1"/>
              </a:buClr>
              <a:buSzPts val="1100"/>
              <a:buChar char="●"/>
            </a:pPr>
            <a:r>
              <a:rPr lang="en-GB" sz="1100" dirty="0">
                <a:latin typeface="Arial"/>
                <a:ea typeface="Arial"/>
                <a:cs typeface="Arial"/>
                <a:sym typeface="Arial"/>
              </a:rPr>
              <a:t>The process is cyclical; after completing the process, you may restart it.</a:t>
            </a: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Let’s now put this diagram into use for a business case scenario.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acfe23f9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g8acfe23f95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b="0" i="1" u="none" strike="noStrike" cap="none" dirty="0">
                <a:solidFill>
                  <a:schemeClr val="dk1"/>
                </a:solidFill>
                <a:highlight>
                  <a:srgbClr val="FFFFFF"/>
                </a:highlight>
                <a:latin typeface="Arial"/>
                <a:ea typeface="Arial"/>
                <a:cs typeface="Arial"/>
                <a:sym typeface="Arial"/>
              </a:rPr>
              <a:t>You work for a real estate company interested in using data science to determine the best properties to buy and resell. </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b="0" i="1" u="none" strike="noStrike" cap="none" dirty="0">
                <a:solidFill>
                  <a:schemeClr val="dk1"/>
                </a:solidFill>
                <a:highlight>
                  <a:srgbClr val="FFFFFF"/>
                </a:highlight>
                <a:latin typeface="Arial"/>
                <a:ea typeface="Arial"/>
                <a:cs typeface="Arial"/>
                <a:sym typeface="Arial"/>
              </a:rPr>
              <a:t>Specifically, your company would like to identify the characteristics of residential houses that estimate their sale price </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b="0" i="1" u="none" strike="noStrike" cap="none" dirty="0">
                <a:solidFill>
                  <a:schemeClr val="dk1"/>
                </a:solidFill>
                <a:highlight>
                  <a:srgbClr val="FFFFFF"/>
                </a:highlight>
                <a:latin typeface="Arial"/>
                <a:ea typeface="Arial"/>
                <a:cs typeface="Arial"/>
                <a:sym typeface="Arial"/>
              </a:rPr>
              <a:t>and the cost-effectiveness of doing renovations. </a:t>
            </a:r>
          </a:p>
          <a:p>
            <a:pPr marL="0" lvl="0" indent="0" algn="l" rtl="0">
              <a:lnSpc>
                <a:spcPct val="100000"/>
              </a:lnSpc>
              <a:spcBef>
                <a:spcPts val="0"/>
              </a:spcBef>
              <a:spcAft>
                <a:spcPts val="0"/>
              </a:spcAft>
              <a:buClr>
                <a:schemeClr val="dk1"/>
              </a:buClr>
              <a:buSzPts val="1200"/>
              <a:buFont typeface="Calibri"/>
              <a:buNone/>
            </a:pPr>
            <a:endParaRPr lang="en-GB" b="1" dirty="0"/>
          </a:p>
          <a:p>
            <a:pPr marL="0" lvl="0" indent="0" algn="l" rtl="0">
              <a:lnSpc>
                <a:spcPct val="100000"/>
              </a:lnSpc>
              <a:spcBef>
                <a:spcPts val="0"/>
              </a:spcBef>
              <a:spcAft>
                <a:spcPts val="0"/>
              </a:spcAft>
              <a:buClr>
                <a:schemeClr val="dk1"/>
              </a:buClr>
              <a:buSzPts val="1200"/>
              <a:buFont typeface="Calibri"/>
              <a:buNone/>
            </a:pPr>
            <a:endParaRPr lang="en-GB" b="1" dirty="0"/>
          </a:p>
          <a:p>
            <a:pPr marL="0" lvl="0" indent="0" algn="l" rtl="0">
              <a:lnSpc>
                <a:spcPct val="100000"/>
              </a:lnSpc>
              <a:spcBef>
                <a:spcPts val="0"/>
              </a:spcBef>
              <a:spcAft>
                <a:spcPts val="0"/>
              </a:spcAft>
              <a:buClr>
                <a:schemeClr val="dk1"/>
              </a:buClr>
              <a:buSzPts val="1200"/>
              <a:buFont typeface="Calibri"/>
              <a:buNone/>
            </a:pPr>
            <a:r>
              <a:rPr lang="en-GB" b="1" dirty="0"/>
              <a:t>You Will go into BOR and I'll give you 10 minutes</a:t>
            </a:r>
            <a:r>
              <a:rPr lang="en-GB" dirty="0"/>
              <a:t> to use the workflow we presented in the previous slide to solve the problem..</a:t>
            </a:r>
            <a:endParaRPr dirty="0"/>
          </a:p>
          <a:p>
            <a:pPr marL="0" lvl="0" indent="0" algn="l" rtl="0">
              <a:lnSpc>
                <a:spcPct val="100000"/>
              </a:lnSpc>
              <a:spcBef>
                <a:spcPts val="0"/>
              </a:spcBef>
              <a:spcAft>
                <a:spcPts val="0"/>
              </a:spcAft>
              <a:buClr>
                <a:schemeClr val="dk1"/>
              </a:buClr>
              <a:buSzPts val="1200"/>
              <a:buFont typeface="Calibri"/>
              <a:buNone/>
            </a:pPr>
            <a:r>
              <a:rPr lang="en-GB" dirty="0"/>
              <a:t>After we come back </a:t>
            </a:r>
            <a:r>
              <a:rPr lang="en-GB" dirty="0" err="1"/>
              <a:t>i’ll</a:t>
            </a:r>
            <a:r>
              <a:rPr lang="en-GB" dirty="0"/>
              <a:t> give </a:t>
            </a:r>
            <a:r>
              <a:rPr lang="en-GB" b="1" dirty="0"/>
              <a:t>5 minutes </a:t>
            </a:r>
            <a:r>
              <a:rPr lang="en-GB" dirty="0"/>
              <a:t>for each group to go through what they have come up with.</a:t>
            </a:r>
            <a:endParaRPr dirty="0"/>
          </a:p>
          <a:p>
            <a:pPr marL="0" lvl="0" indent="0" algn="l" rtl="0">
              <a:lnSpc>
                <a:spcPct val="100000"/>
              </a:lnSpc>
              <a:spcBef>
                <a:spcPts val="0"/>
              </a:spcBef>
              <a:spcAft>
                <a:spcPts val="0"/>
              </a:spcAft>
              <a:buClr>
                <a:schemeClr val="dk1"/>
              </a:buClr>
              <a:buSzPts val="1200"/>
              <a:buFont typeface="Calibri"/>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a427898ee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a427898ee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Here’s some ideas on what goes on at each stage.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the framing stage, we seek to:</a:t>
            </a:r>
          </a:p>
          <a:p>
            <a:pPr marL="736600" marR="279400" lvl="0" indent="-320675" algn="l" rtl="0">
              <a:lnSpc>
                <a:spcPct val="142857"/>
              </a:lnSpc>
              <a:spcBef>
                <a:spcPts val="2200"/>
              </a:spcBef>
              <a:spcAft>
                <a:spcPts val="0"/>
              </a:spcAft>
              <a:buClr>
                <a:schemeClr val="dk1"/>
              </a:buClr>
              <a:buSzPts val="1450"/>
              <a:buChar char="●"/>
            </a:pPr>
            <a:r>
              <a:rPr lang="en-GB" sz="1200" dirty="0">
                <a:solidFill>
                  <a:schemeClr val="dk1"/>
                </a:solidFill>
              </a:rPr>
              <a:t>Identify the business objectives –what kind of properties to buy </a:t>
            </a:r>
          </a:p>
          <a:p>
            <a:pPr marL="736600" marR="279400" lvl="0" indent="-320675" algn="l" rtl="0">
              <a:lnSpc>
                <a:spcPct val="142857"/>
              </a:lnSpc>
              <a:spcBef>
                <a:spcPts val="0"/>
              </a:spcBef>
              <a:spcAft>
                <a:spcPts val="0"/>
              </a:spcAft>
              <a:buClr>
                <a:schemeClr val="dk1"/>
              </a:buClr>
              <a:buSzPts val="1450"/>
              <a:buChar char="●"/>
            </a:pPr>
            <a:r>
              <a:rPr lang="en-GB" sz="1200" dirty="0">
                <a:solidFill>
                  <a:schemeClr val="dk1"/>
                </a:solidFill>
              </a:rPr>
              <a:t>Create a hypothesis and define what success would look like</a:t>
            </a:r>
          </a:p>
          <a:p>
            <a:pPr marL="736600" marR="279400" lvl="0" indent="-320675" algn="l" rtl="0">
              <a:lnSpc>
                <a:spcPct val="142857"/>
              </a:lnSpc>
              <a:spcBef>
                <a:spcPts val="0"/>
              </a:spcBef>
              <a:spcAft>
                <a:spcPts val="0"/>
              </a:spcAft>
              <a:buClr>
                <a:schemeClr val="dk1"/>
              </a:buClr>
              <a:buSzPts val="1450"/>
              <a:buChar char="●"/>
            </a:pPr>
            <a:r>
              <a:rPr lang="en-GB" sz="1200" dirty="0">
                <a:solidFill>
                  <a:schemeClr val="dk1"/>
                </a:solidFill>
              </a:rPr>
              <a:t>Formulate a set of questions to help you identify the correct data set.</a:t>
            </a:r>
          </a:p>
          <a:p>
            <a:pPr marL="736600" marR="279400" lvl="0" indent="-320675" algn="l" rtl="0">
              <a:lnSpc>
                <a:spcPct val="142857"/>
              </a:lnSpc>
              <a:spcBef>
                <a:spcPts val="0"/>
              </a:spcBef>
              <a:spcAft>
                <a:spcPts val="0"/>
              </a:spcAft>
              <a:buClr>
                <a:schemeClr val="dk1"/>
              </a:buClr>
              <a:buSzPts val="1450"/>
              <a:buChar char="●"/>
            </a:pPr>
            <a:endParaRPr lang="en-GB" sz="1200" dirty="0">
              <a:solidFill>
                <a:schemeClr val="dk1"/>
              </a:solidFill>
            </a:endParaRPr>
          </a:p>
          <a:p>
            <a:pPr marL="736600" marR="279400" lvl="0" indent="-320675" algn="l" rtl="0">
              <a:lnSpc>
                <a:spcPct val="142857"/>
              </a:lnSpc>
              <a:spcBef>
                <a:spcPts val="0"/>
              </a:spcBef>
              <a:spcAft>
                <a:spcPts val="0"/>
              </a:spcAft>
              <a:buClr>
                <a:schemeClr val="dk1"/>
              </a:buClr>
              <a:buSzPts val="1450"/>
              <a:buChar char="●"/>
            </a:pPr>
            <a:endParaRPr lang="en-GB" sz="1200" dirty="0">
              <a:solidFill>
                <a:schemeClr val="dk1"/>
              </a:solidFill>
            </a:endParaRPr>
          </a:p>
          <a:p>
            <a:pPr marL="0" lvl="0" indent="0" algn="l" rtl="0">
              <a:spcBef>
                <a:spcPts val="0"/>
              </a:spcBef>
              <a:spcAft>
                <a:spcPts val="0"/>
              </a:spcAft>
              <a:buNone/>
            </a:pPr>
            <a:r>
              <a:rPr lang="en-GB" dirty="0"/>
              <a:t>For the preparing stage, we seek to:</a:t>
            </a:r>
          </a:p>
          <a:p>
            <a:pPr marL="914400" marR="279400" lvl="1" indent="-320675" algn="l" rtl="0">
              <a:lnSpc>
                <a:spcPct val="142857"/>
              </a:lnSpc>
              <a:spcBef>
                <a:spcPts val="2200"/>
              </a:spcBef>
              <a:spcAft>
                <a:spcPts val="0"/>
              </a:spcAft>
              <a:buClr>
                <a:schemeClr val="dk1"/>
              </a:buClr>
              <a:buSzPts val="1450"/>
              <a:buChar char="●"/>
            </a:pPr>
            <a:r>
              <a:rPr lang="en-GB" sz="1200" dirty="0">
                <a:solidFill>
                  <a:schemeClr val="dk1"/>
                </a:solidFill>
              </a:rPr>
              <a:t>Ensure data is clearly defined and structured</a:t>
            </a:r>
          </a:p>
          <a:p>
            <a:pPr marL="914400" marR="279400" lvl="1" indent="-320675" algn="l" rtl="0">
              <a:lnSpc>
                <a:spcPct val="142857"/>
              </a:lnSpc>
              <a:spcBef>
                <a:spcPts val="0"/>
              </a:spcBef>
              <a:spcAft>
                <a:spcPts val="0"/>
              </a:spcAft>
              <a:buClr>
                <a:schemeClr val="dk1"/>
              </a:buClr>
              <a:buSzPts val="1450"/>
              <a:buChar char="●"/>
            </a:pPr>
            <a:r>
              <a:rPr lang="en-GB" sz="1200" dirty="0">
                <a:solidFill>
                  <a:schemeClr val="dk1"/>
                </a:solidFill>
              </a:rPr>
              <a:t>Check and clean data formatting </a:t>
            </a:r>
          </a:p>
          <a:p>
            <a:pPr marL="914400" marR="279400" lvl="1" indent="-320675" algn="l" rtl="0">
              <a:lnSpc>
                <a:spcPct val="142857"/>
              </a:lnSpc>
              <a:spcBef>
                <a:spcPts val="0"/>
              </a:spcBef>
              <a:spcAft>
                <a:spcPts val="0"/>
              </a:spcAft>
              <a:buClr>
                <a:schemeClr val="dk1"/>
              </a:buClr>
              <a:buSzPts val="1450"/>
              <a:buChar char="●"/>
            </a:pPr>
            <a:r>
              <a:rPr lang="en-GB" sz="1200" dirty="0">
                <a:solidFill>
                  <a:schemeClr val="dk1"/>
                </a:solidFill>
              </a:rPr>
              <a:t>Create data dictionaries and source documentation to determine how the data was collected</a:t>
            </a:r>
            <a:endParaRPr lang="en-GB" sz="1600"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the </a:t>
            </a:r>
            <a:r>
              <a:rPr lang="en-GB" dirty="0" err="1"/>
              <a:t>analyze</a:t>
            </a:r>
            <a:r>
              <a:rPr lang="en-GB" dirty="0"/>
              <a:t> stage, we seek to:</a:t>
            </a:r>
          </a:p>
          <a:p>
            <a:pPr marL="736600" marR="279400" lvl="0" indent="-320675" algn="l" rtl="0">
              <a:lnSpc>
                <a:spcPct val="142857"/>
              </a:lnSpc>
              <a:spcBef>
                <a:spcPts val="2200"/>
              </a:spcBef>
              <a:spcAft>
                <a:spcPts val="0"/>
              </a:spcAft>
              <a:buClr>
                <a:schemeClr val="dk1"/>
              </a:buClr>
              <a:buSzPts val="1450"/>
              <a:buChar char="●"/>
            </a:pPr>
            <a:r>
              <a:rPr lang="en-GB" sz="1200" dirty="0">
                <a:solidFill>
                  <a:schemeClr val="dk1"/>
                </a:solidFill>
              </a:rPr>
              <a:t>Perform summary statistics</a:t>
            </a:r>
          </a:p>
          <a:p>
            <a:pPr marL="736600" marR="279400" lvl="0" indent="-320675" algn="l" rtl="0">
              <a:lnSpc>
                <a:spcPct val="142857"/>
              </a:lnSpc>
              <a:spcBef>
                <a:spcPts val="0"/>
              </a:spcBef>
              <a:spcAft>
                <a:spcPts val="0"/>
              </a:spcAft>
              <a:buClr>
                <a:schemeClr val="dk1"/>
              </a:buClr>
              <a:buSzPts val="1450"/>
              <a:buChar char="●"/>
            </a:pPr>
            <a:r>
              <a:rPr lang="en-GB" sz="1200" dirty="0">
                <a:solidFill>
                  <a:schemeClr val="dk1"/>
                </a:solidFill>
              </a:rPr>
              <a:t>Identify preliminary trends by exploratory data analysis</a:t>
            </a:r>
          </a:p>
          <a:p>
            <a:pPr marL="736600" marR="279400" lvl="0" indent="-320675" algn="l" rtl="0">
              <a:lnSpc>
                <a:spcPct val="142857"/>
              </a:lnSpc>
              <a:spcBef>
                <a:spcPts val="0"/>
              </a:spcBef>
              <a:spcAft>
                <a:spcPts val="0"/>
              </a:spcAft>
              <a:buClr>
                <a:schemeClr val="dk1"/>
              </a:buClr>
              <a:buSzPts val="1450"/>
              <a:buChar char="●"/>
            </a:pPr>
            <a:r>
              <a:rPr lang="en-GB" sz="1200" dirty="0">
                <a:solidFill>
                  <a:schemeClr val="dk1"/>
                </a:solidFill>
              </a:rPr>
              <a:t>Ideally create a predictive model</a:t>
            </a:r>
          </a:p>
          <a:p>
            <a:pPr marL="736600" marR="279400" lvl="0" indent="-320675" algn="l" rtl="0">
              <a:lnSpc>
                <a:spcPct val="142857"/>
              </a:lnSpc>
              <a:spcBef>
                <a:spcPts val="0"/>
              </a:spcBef>
              <a:spcAft>
                <a:spcPts val="0"/>
              </a:spcAft>
              <a:buClr>
                <a:schemeClr val="dk1"/>
              </a:buClr>
              <a:buSzPts val="1450"/>
              <a:buChar char="●"/>
            </a:pPr>
            <a:endParaRPr lang="en-GB" sz="1200" dirty="0">
              <a:solidFill>
                <a:schemeClr val="dk1"/>
              </a:solidFill>
            </a:endParaRPr>
          </a:p>
          <a:p>
            <a:pPr marL="0" lvl="0" indent="0" algn="l" rtl="0">
              <a:spcBef>
                <a:spcPts val="0"/>
              </a:spcBef>
              <a:spcAft>
                <a:spcPts val="0"/>
              </a:spcAft>
              <a:buNone/>
            </a:pPr>
            <a:r>
              <a:rPr lang="en-GB" dirty="0"/>
              <a:t>Next we interpret our findings</a:t>
            </a:r>
          </a:p>
          <a:p>
            <a:pPr marL="736600" marR="279400" lvl="0" indent="-320675" algn="l" rtl="0">
              <a:lnSpc>
                <a:spcPct val="142857"/>
              </a:lnSpc>
              <a:spcBef>
                <a:spcPts val="2200"/>
              </a:spcBef>
              <a:spcAft>
                <a:spcPts val="0"/>
              </a:spcAft>
              <a:buClr>
                <a:schemeClr val="dk1"/>
              </a:buClr>
              <a:buSzPts val="1450"/>
              <a:buChar char="●"/>
            </a:pPr>
            <a:r>
              <a:rPr lang="en-GB" sz="1200" dirty="0">
                <a:solidFill>
                  <a:schemeClr val="dk1"/>
                </a:solidFill>
              </a:rPr>
              <a:t>Do we accept or reject our hypothesis</a:t>
            </a:r>
          </a:p>
          <a:p>
            <a:pPr marL="736600" marR="279400" lvl="0" indent="-320675" algn="l" rtl="0">
              <a:lnSpc>
                <a:spcPct val="142857"/>
              </a:lnSpc>
              <a:spcBef>
                <a:spcPts val="2200"/>
              </a:spcBef>
              <a:spcAft>
                <a:spcPts val="0"/>
              </a:spcAft>
              <a:buClr>
                <a:schemeClr val="dk1"/>
              </a:buClr>
              <a:buSzPts val="1450"/>
              <a:buChar char="●"/>
            </a:pPr>
            <a:r>
              <a:rPr lang="en-GB" sz="1200" dirty="0">
                <a:solidFill>
                  <a:schemeClr val="dk1"/>
                </a:solidFill>
              </a:rPr>
              <a:t>Are all our questions answered</a:t>
            </a:r>
          </a:p>
          <a:p>
            <a:pPr marL="736600" marR="279400" lvl="0" indent="-320675" algn="l" rtl="0">
              <a:lnSpc>
                <a:spcPct val="142857"/>
              </a:lnSpc>
              <a:spcBef>
                <a:spcPts val="2200"/>
              </a:spcBef>
              <a:spcAft>
                <a:spcPts val="0"/>
              </a:spcAft>
              <a:buClr>
                <a:schemeClr val="dk1"/>
              </a:buClr>
              <a:buSzPts val="1450"/>
              <a:buChar char="●"/>
            </a:pPr>
            <a:r>
              <a:rPr lang="en-GB" sz="1200" dirty="0">
                <a:solidFill>
                  <a:schemeClr val="dk1"/>
                </a:solidFill>
              </a:rPr>
              <a:t>What are our recommendations to the business or client?</a:t>
            </a:r>
          </a:p>
          <a:p>
            <a:pPr marL="736600" marR="279400" lvl="0" indent="-320675" algn="l" rtl="0">
              <a:lnSpc>
                <a:spcPct val="142857"/>
              </a:lnSpc>
              <a:spcBef>
                <a:spcPts val="2200"/>
              </a:spcBef>
              <a:spcAft>
                <a:spcPts val="0"/>
              </a:spcAft>
              <a:buClr>
                <a:schemeClr val="dk1"/>
              </a:buClr>
              <a:buSzPts val="1450"/>
              <a:buChar char="●"/>
            </a:pPr>
            <a:r>
              <a:rPr lang="en-GB" sz="1200" dirty="0">
                <a:solidFill>
                  <a:schemeClr val="dk1"/>
                </a:solidFill>
              </a:rPr>
              <a:t>We have to reach a conclusion at this stage</a:t>
            </a:r>
          </a:p>
          <a:p>
            <a:pPr marL="736600" marR="279400" lvl="0" indent="-320675" algn="l" rtl="0">
              <a:lnSpc>
                <a:spcPct val="142857"/>
              </a:lnSpc>
              <a:spcBef>
                <a:spcPts val="2200"/>
              </a:spcBef>
              <a:spcAft>
                <a:spcPts val="0"/>
              </a:spcAft>
              <a:buClr>
                <a:schemeClr val="dk1"/>
              </a:buClr>
              <a:buSzPts val="1450"/>
              <a:buChar char="●"/>
            </a:pPr>
            <a:endParaRPr lang="en-GB" sz="1200" dirty="0">
              <a:solidFill>
                <a:schemeClr val="dk1"/>
              </a:solidFill>
            </a:endParaRPr>
          </a:p>
          <a:p>
            <a:pPr marL="736600" marR="279400" lvl="0" indent="-320675" algn="l" rtl="0">
              <a:lnSpc>
                <a:spcPct val="142857"/>
              </a:lnSpc>
              <a:spcBef>
                <a:spcPts val="0"/>
              </a:spcBef>
              <a:spcAft>
                <a:spcPts val="0"/>
              </a:spcAft>
              <a:buClr>
                <a:schemeClr val="dk1"/>
              </a:buClr>
              <a:buSzPts val="1450"/>
              <a:buChar char="●"/>
            </a:pPr>
            <a:endParaRPr lang="en-GB" sz="1200" dirty="0">
              <a:solidFill>
                <a:schemeClr val="dk1"/>
              </a:solidFill>
            </a:endParaRPr>
          </a:p>
          <a:p>
            <a:pPr marL="0" lvl="0" indent="0" algn="l" rtl="0">
              <a:spcBef>
                <a:spcPts val="0"/>
              </a:spcBef>
              <a:spcAft>
                <a:spcPts val="0"/>
              </a:spcAft>
              <a:buNone/>
            </a:pPr>
            <a:r>
              <a:rPr lang="en-GB" dirty="0"/>
              <a:t>Finally we communicate our conclusions </a:t>
            </a:r>
            <a:r>
              <a:rPr lang="en-GB" sz="1200" dirty="0">
                <a:solidFill>
                  <a:schemeClr val="dk1"/>
                </a:solidFill>
              </a:rPr>
              <a:t>Through</a:t>
            </a:r>
            <a:endParaRPr lang="en-GB" dirty="0"/>
          </a:p>
          <a:p>
            <a:pPr marL="736600" marR="279400" lvl="0" indent="-320675" algn="l" rtl="0">
              <a:lnSpc>
                <a:spcPct val="142857"/>
              </a:lnSpc>
              <a:spcBef>
                <a:spcPts val="2200"/>
              </a:spcBef>
              <a:spcAft>
                <a:spcPts val="0"/>
              </a:spcAft>
              <a:buClr>
                <a:schemeClr val="dk1"/>
              </a:buClr>
              <a:buSzPts val="1450"/>
              <a:buChar char="●"/>
            </a:pPr>
            <a:r>
              <a:rPr lang="en-GB" sz="1200" dirty="0">
                <a:solidFill>
                  <a:schemeClr val="dk1"/>
                </a:solidFill>
              </a:rPr>
              <a:t>Stakeholder presentations and reports</a:t>
            </a:r>
          </a:p>
          <a:p>
            <a:pPr marL="736600" marR="279400" lvl="0" indent="-320675" algn="l" rtl="0">
              <a:lnSpc>
                <a:spcPct val="142857"/>
              </a:lnSpc>
              <a:spcBef>
                <a:spcPts val="2200"/>
              </a:spcBef>
              <a:spcAft>
                <a:spcPts val="0"/>
              </a:spcAft>
              <a:buClr>
                <a:schemeClr val="dk1"/>
              </a:buClr>
              <a:buSzPts val="1450"/>
              <a:buChar char="●"/>
            </a:pPr>
            <a:r>
              <a:rPr lang="en-GB" sz="1200" dirty="0">
                <a:solidFill>
                  <a:schemeClr val="dk1"/>
                </a:solidFill>
              </a:rPr>
              <a:t>We take feedback and repeat or improve any steps as we see fit. </a:t>
            </a:r>
          </a:p>
        </p:txBody>
      </p:sp>
      <p:sp>
        <p:nvSpPr>
          <p:cNvPr id="102" name="Google Shape;102;g9a427898ee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c27027af1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Do not panic by the title here.</a:t>
            </a:r>
          </a:p>
          <a:p>
            <a:pPr marL="0" lvl="0" indent="0" algn="l" rtl="0">
              <a:lnSpc>
                <a:spcPct val="100000"/>
              </a:lnSpc>
              <a:spcBef>
                <a:spcPts val="0"/>
              </a:spcBef>
              <a:spcAft>
                <a:spcPts val="0"/>
              </a:spcAft>
              <a:buClr>
                <a:schemeClr val="dk1"/>
              </a:buClr>
              <a:buSzPts val="1200"/>
              <a:buFont typeface="Calibri"/>
              <a:buNone/>
            </a:pPr>
            <a:r>
              <a:rPr lang="en-GB" dirty="0"/>
              <a:t>There is no maths or scary equations involved. </a:t>
            </a:r>
          </a:p>
        </p:txBody>
      </p:sp>
      <p:sp>
        <p:nvSpPr>
          <p:cNvPr id="111" name="Google Shape;111;g8c27027af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8ac31c9d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g8ac31c9d0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42900">
              <a:buClr>
                <a:srgbClr val="16264D"/>
              </a:buClr>
              <a:buSzPts val="1800"/>
              <a:buFont typeface="Roboto"/>
              <a:buChar char="●"/>
            </a:pPr>
            <a:r>
              <a:rPr lang="en-GB" sz="800" b="1" dirty="0">
                <a:solidFill>
                  <a:srgbClr val="16264D"/>
                </a:solidFill>
                <a:latin typeface="Roboto"/>
                <a:ea typeface="Roboto"/>
                <a:cs typeface="Roboto"/>
                <a:sym typeface="Roboto"/>
              </a:rPr>
              <a:t>Make sure you are comfortable</a:t>
            </a:r>
          </a:p>
          <a:p>
            <a:pPr marL="457200" lvl="0" indent="-342900">
              <a:buClr>
                <a:srgbClr val="16264D"/>
              </a:buClr>
              <a:buSzPts val="1800"/>
              <a:buFont typeface="Roboto"/>
              <a:buChar char="●"/>
            </a:pPr>
            <a:r>
              <a:rPr lang="en-GB" sz="800" b="1" dirty="0">
                <a:solidFill>
                  <a:srgbClr val="16264D"/>
                </a:solidFill>
                <a:latin typeface="Roboto"/>
                <a:ea typeface="Roboto"/>
                <a:cs typeface="Roboto"/>
                <a:sym typeface="Roboto"/>
              </a:rPr>
              <a:t>Have water and maybe a strong coffee handy</a:t>
            </a:r>
          </a:p>
          <a:p>
            <a:pPr marL="457200" marR="0" lvl="0" indent="-342900" algn="l" defTabSz="914400" rtl="0" eaLnBrk="1" fontAlgn="auto" latinLnBrk="0" hangingPunct="1">
              <a:lnSpc>
                <a:spcPct val="100000"/>
              </a:lnSpc>
              <a:spcBef>
                <a:spcPts val="0"/>
              </a:spcBef>
              <a:spcAft>
                <a:spcPts val="0"/>
              </a:spcAft>
              <a:buClr>
                <a:srgbClr val="16264D"/>
              </a:buClr>
              <a:buSzPts val="1800"/>
              <a:buFont typeface="Roboto"/>
              <a:buChar char="●"/>
              <a:tabLst/>
              <a:defRPr/>
            </a:pPr>
            <a:r>
              <a:rPr lang="en-GB" sz="800" b="1" dirty="0">
                <a:solidFill>
                  <a:srgbClr val="16264D"/>
                </a:solidFill>
                <a:latin typeface="Roboto"/>
                <a:ea typeface="Roboto"/>
                <a:cs typeface="Roboto"/>
                <a:sym typeface="Roboto"/>
              </a:rPr>
              <a:t>If you need a break...take it but We’ll aim for a 5min break every 1 hour</a:t>
            </a:r>
          </a:p>
          <a:p>
            <a:pPr marL="457200" lvl="0" indent="-342900">
              <a:buClr>
                <a:srgbClr val="16264D"/>
              </a:buClr>
              <a:buSzPts val="1800"/>
              <a:buFont typeface="Roboto"/>
              <a:buChar char="●"/>
            </a:pPr>
            <a:r>
              <a:rPr lang="en-GB" sz="800" b="1" dirty="0">
                <a:solidFill>
                  <a:srgbClr val="16264D"/>
                </a:solidFill>
                <a:latin typeface="Roboto"/>
                <a:ea typeface="Roboto"/>
                <a:cs typeface="Roboto"/>
                <a:sym typeface="Roboto"/>
              </a:rPr>
              <a:t>If you need a stretch - please go ahead!</a:t>
            </a:r>
          </a:p>
          <a:p>
            <a:pPr marL="457200" lvl="0" indent="-342900">
              <a:buClr>
                <a:srgbClr val="16264D"/>
              </a:buClr>
              <a:buSzPts val="1800"/>
              <a:buFont typeface="Roboto"/>
              <a:buChar char="●"/>
            </a:pPr>
            <a:r>
              <a:rPr lang="en-GB" sz="800" b="1" dirty="0">
                <a:solidFill>
                  <a:srgbClr val="16264D"/>
                </a:solidFill>
                <a:latin typeface="Roboto"/>
                <a:ea typeface="Roboto"/>
                <a:cs typeface="Roboto"/>
                <a:sym typeface="Roboto"/>
              </a:rPr>
              <a:t>Please mute yourselves if you are not talking</a:t>
            </a:r>
          </a:p>
        </p:txBody>
      </p:sp>
    </p:spTree>
    <p:extLst>
      <p:ext uri="{BB962C8B-B14F-4D97-AF65-F5344CB8AC3E}">
        <p14:creationId xmlns:p14="http://schemas.microsoft.com/office/powerpoint/2010/main" val="1169454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the science behind computers learning to perform a task without us humans programming them explicitly.</a:t>
            </a:r>
          </a:p>
          <a:p>
            <a:endParaRPr lang="en-US" dirty="0"/>
          </a:p>
          <a:p>
            <a:r>
              <a:rPr lang="en-GB" sz="1200" b="0" i="0" u="none" strike="noStrike" cap="none" dirty="0">
                <a:solidFill>
                  <a:schemeClr val="dk1"/>
                </a:solidFill>
                <a:effectLst/>
                <a:latin typeface="Calibri"/>
                <a:ea typeface="Calibri"/>
                <a:cs typeface="Calibri"/>
                <a:sym typeface="Calibri"/>
              </a:rPr>
              <a:t>Machine-learning algorithms use statistics to find patterns in massive* amounts of data. </a:t>
            </a:r>
          </a:p>
          <a:p>
            <a:r>
              <a:rPr lang="en-GB" sz="1200" b="0" i="0" u="none" strike="noStrike" cap="none" dirty="0">
                <a:solidFill>
                  <a:schemeClr val="dk1"/>
                </a:solidFill>
                <a:effectLst/>
                <a:latin typeface="Calibri"/>
                <a:ea typeface="Calibri"/>
                <a:cs typeface="Calibri"/>
                <a:sym typeface="Calibri"/>
              </a:rPr>
              <a:t>And data, here, encompasses a lot of things—numbers, words, images, clicks, etc. </a:t>
            </a:r>
          </a:p>
          <a:p>
            <a:r>
              <a:rPr lang="en-GB" sz="1200" b="0" i="0" u="none" strike="noStrike" cap="none" dirty="0">
                <a:solidFill>
                  <a:schemeClr val="dk1"/>
                </a:solidFill>
                <a:effectLst/>
                <a:latin typeface="Calibri"/>
                <a:ea typeface="Calibri"/>
                <a:cs typeface="Calibri"/>
                <a:sym typeface="Calibri"/>
              </a:rPr>
              <a:t>If it can be digitally stored, it can be fed into a machine-learning algorithm.</a:t>
            </a:r>
            <a:endParaRPr lang="en-US" dirty="0"/>
          </a:p>
          <a:p>
            <a:r>
              <a:rPr lang="en-GB" sz="1200" b="0" i="0" u="none" strike="noStrike" cap="none" dirty="0">
                <a:solidFill>
                  <a:schemeClr val="dk1"/>
                </a:solidFill>
                <a:effectLst/>
                <a:latin typeface="Calibri"/>
                <a:ea typeface="Calibri"/>
                <a:cs typeface="Calibri"/>
                <a:sym typeface="Calibri"/>
              </a:rPr>
              <a:t>Frankly, this process is quite basic: find the pattern in data, apply that pattern to new data. But it pretty much runs the world.</a:t>
            </a:r>
            <a:endParaRPr lang="en-US" dirty="0"/>
          </a:p>
          <a:p>
            <a:endParaRPr lang="en-US" dirty="0"/>
          </a:p>
          <a:p>
            <a:r>
              <a:rPr lang="en-US" dirty="0"/>
              <a:t>https://</a:t>
            </a:r>
            <a:r>
              <a:rPr lang="en-US" dirty="0" err="1"/>
              <a:t>www.slideshare.net</a:t>
            </a:r>
            <a:r>
              <a:rPr lang="en-US" dirty="0"/>
              <a:t>/ganeshn9/machine-learning-and-its-applications-138639251</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4496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acfe23f9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g8acfe23f9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In your prework you started learning programming. But how does programming differs from ML?</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Can someone guess what is the difference between programming and machine learning?</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What do you need as input in classical programming and what do you need as input in ML?</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Here’s a hint:</a:t>
            </a:r>
            <a:endParaRPr dirty="0"/>
          </a:p>
          <a:p>
            <a:pPr marL="0" lvl="0" indent="0" algn="l" rtl="0">
              <a:lnSpc>
                <a:spcPct val="100000"/>
              </a:lnSpc>
              <a:spcBef>
                <a:spcPts val="0"/>
              </a:spcBef>
              <a:spcAft>
                <a:spcPts val="0"/>
              </a:spcAft>
              <a:buClr>
                <a:schemeClr val="dk1"/>
              </a:buClr>
              <a:buSzPts val="1200"/>
              <a:buFont typeface="Calibri"/>
              <a:buNone/>
            </a:pPr>
            <a:r>
              <a:rPr lang="en-GB" dirty="0"/>
              <a:t>In classical programming, we provide the Rules and the data. The computer then finds the answers from the rules and data.</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In Machine learning, we supply the data and the answers, the computer learns the relationship and generates the rules governing a situation.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cfe23f9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8acfe23f95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Let’s look at some practical examples.</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Classical programming is rule based. For example: </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The rules are: </a:t>
            </a:r>
            <a:endParaRPr dirty="0"/>
          </a:p>
          <a:p>
            <a:pPr marL="0" lvl="0" indent="0" algn="l" rtl="0">
              <a:lnSpc>
                <a:spcPct val="100000"/>
              </a:lnSpc>
              <a:spcBef>
                <a:spcPts val="0"/>
              </a:spcBef>
              <a:spcAft>
                <a:spcPts val="0"/>
              </a:spcAft>
              <a:buClr>
                <a:schemeClr val="dk1"/>
              </a:buClr>
              <a:buSzPts val="1200"/>
              <a:buFont typeface="Calibri"/>
              <a:buNone/>
            </a:pPr>
            <a:r>
              <a:rPr lang="en-GB" dirty="0"/>
              <a:t>Multiply data by 5 and add 7</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Your data is:</a:t>
            </a:r>
            <a:endParaRPr dirty="0"/>
          </a:p>
          <a:p>
            <a:pPr marL="0" lvl="0" indent="0" algn="l" rtl="0">
              <a:lnSpc>
                <a:spcPct val="100000"/>
              </a:lnSpc>
              <a:spcBef>
                <a:spcPts val="0"/>
              </a:spcBef>
              <a:spcAft>
                <a:spcPts val="0"/>
              </a:spcAft>
              <a:buClr>
                <a:schemeClr val="dk1"/>
              </a:buClr>
              <a:buSzPts val="1200"/>
              <a:buFont typeface="Calibri"/>
              <a:buNone/>
            </a:pPr>
            <a:r>
              <a:rPr lang="en-GB" dirty="0"/>
              <a:t>[3,4,5]</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The output based on the rules and data would be: [22, 27, 32].</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c27027af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8c27027af1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In contrast, for machine learning we’ve got the answers and the data and we have to identify what the rules are, based on those answers and data.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codelabs.developers.google.com</a:t>
            </a:r>
            <a:r>
              <a:rPr lang="en-US" dirty="0"/>
              <a:t>/</a:t>
            </a:r>
            <a:r>
              <a:rPr lang="en-US" dirty="0" err="1"/>
              <a:t>codelabs</a:t>
            </a:r>
            <a:r>
              <a:rPr lang="en-US"/>
              <a:t>/tensorflow-lab1-helloworld/#1</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8378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acfe23f9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8acfe23f95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Two of the main ML categories are supervised and unsupervised learning.</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Take a moment and look at this figure. Then </a:t>
            </a:r>
            <a:r>
              <a:rPr lang="en-GB" dirty="0" err="1"/>
              <a:t>i</a:t>
            </a:r>
            <a:r>
              <a:rPr lang="en-GB" dirty="0"/>
              <a:t> want someone to try and interpret what supervised and unsupervised learning does. </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b="1" dirty="0">
                <a:highlight>
                  <a:srgbClr val="FFFF00"/>
                </a:highlight>
              </a:rPr>
              <a:t>highlight the presence of labels in SL</a:t>
            </a:r>
          </a:p>
          <a:p>
            <a:pPr marL="0" lvl="0" indent="0" algn="l" rtl="0">
              <a:lnSpc>
                <a:spcPct val="100000"/>
              </a:lnSpc>
              <a:spcBef>
                <a:spcPts val="0"/>
              </a:spcBef>
              <a:spcAft>
                <a:spcPts val="0"/>
              </a:spcAft>
              <a:buClr>
                <a:schemeClr val="dk1"/>
              </a:buClr>
              <a:buSzPts val="1200"/>
              <a:buFont typeface="Calibri"/>
              <a:buNone/>
            </a:pPr>
            <a:endParaRPr lang="en-GB" b="1" dirty="0">
              <a:highlight>
                <a:srgbClr val="FFFF00"/>
              </a:highlight>
            </a:endParaRPr>
          </a:p>
          <a:p>
            <a:pPr marL="0" lvl="0" indent="0" algn="l" rtl="0">
              <a:lnSpc>
                <a:spcPct val="100000"/>
              </a:lnSpc>
              <a:spcBef>
                <a:spcPts val="0"/>
              </a:spcBef>
              <a:spcAft>
                <a:spcPts val="0"/>
              </a:spcAft>
              <a:buClr>
                <a:schemeClr val="dk1"/>
              </a:buClr>
              <a:buSzPts val="1200"/>
              <a:buFont typeface="Calibri"/>
              <a:buNone/>
            </a:pPr>
            <a:r>
              <a:rPr lang="en-GB" dirty="0"/>
              <a:t>Answers:</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dirty="0"/>
              <a:t>Supervised learning predicts an outcome based on input data.</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Arial"/>
                <a:ea typeface="Arial"/>
                <a:cs typeface="Arial"/>
                <a:sym typeface="Arial"/>
              </a:rPr>
              <a:t>Unsupervised learning Extracts structure from data.</a:t>
            </a:r>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c27027af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8c27027af1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r>
              <a:rPr lang="en-GB" dirty="0"/>
              <a:t>IN SL:</a:t>
            </a:r>
          </a:p>
          <a:p>
            <a:pPr marL="0" lvl="0" indent="0" algn="l" rtl="0">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First, we train a model using labelled data .</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The “machine learning model” learns some kind of relationship between the labelled data and the response.</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Then, we make predictions on new data for which the response is unknown.</a:t>
            </a:r>
          </a:p>
          <a:p>
            <a:pPr marL="0" lvl="0" indent="0" algn="l" rtl="0">
              <a:spcBef>
                <a:spcPts val="0"/>
              </a:spcBef>
              <a:spcAft>
                <a:spcPts val="0"/>
              </a:spcAft>
              <a:buClr>
                <a:schemeClr val="dk1"/>
              </a:buClr>
              <a:buSzPts val="1200"/>
              <a:buFont typeface="Calibri"/>
              <a:buNone/>
            </a:pPr>
            <a:endParaRPr lang="en-GB" dirty="0"/>
          </a:p>
          <a:p>
            <a:pPr marL="0" lvl="0" indent="0" algn="l" rtl="0">
              <a:spcBef>
                <a:spcPts val="0"/>
              </a:spcBef>
              <a:spcAft>
                <a:spcPts val="0"/>
              </a:spcAft>
              <a:buClr>
                <a:schemeClr val="dk1"/>
              </a:buClr>
              <a:buSzPts val="1200"/>
              <a:buFont typeface="Calibri"/>
              <a:buNone/>
            </a:pPr>
            <a:r>
              <a:rPr lang="en-GB" dirty="0"/>
              <a:t>It requires past data to perform any predictions.</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c27027af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8c27027af1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The main categories of supervised ML is regression and classification.</a:t>
            </a:r>
          </a:p>
          <a:p>
            <a:pPr marL="0" lvl="0" indent="0" algn="l" rtl="0">
              <a:lnSpc>
                <a:spcPct val="100000"/>
              </a:lnSpc>
              <a:spcBef>
                <a:spcPts val="0"/>
              </a:spcBef>
              <a:spcAft>
                <a:spcPts val="0"/>
              </a:spcAft>
              <a:buClr>
                <a:schemeClr val="dk1"/>
              </a:buClr>
              <a:buSzPts val="1200"/>
              <a:buFont typeface="Calibri"/>
              <a:buNone/>
            </a:pPr>
            <a:endParaRPr lang="en-GB"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b="0" i="0" u="none" strike="noStrike" cap="none" dirty="0">
                <a:solidFill>
                  <a:schemeClr val="dk1"/>
                </a:solidFill>
                <a:effectLst/>
                <a:latin typeface="Calibri"/>
                <a:ea typeface="Calibri"/>
                <a:cs typeface="Calibri"/>
                <a:sym typeface="Calibri"/>
              </a:rPr>
              <a:t>In both regression and classification, the goal is to find specific relationships or structure in the input data that allow us to effectively make a prediction.</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The regression predicts an outcome that is a continuous variable and the classification predicts an outcome that is a categorical variable.</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b="1" dirty="0"/>
              <a:t>What is the difference between a continuous value and a discrete value?</a:t>
            </a:r>
            <a:endParaRPr b="1"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Ask the apprentice to think of an example of a regression ML</a:t>
            </a:r>
            <a:endParaRPr dirty="0"/>
          </a:p>
          <a:p>
            <a:pPr marL="0" lvl="0" indent="0" algn="l" rtl="0">
              <a:lnSpc>
                <a:spcPct val="100000"/>
              </a:lnSpc>
              <a:spcBef>
                <a:spcPts val="0"/>
              </a:spcBef>
              <a:spcAft>
                <a:spcPts val="0"/>
              </a:spcAft>
              <a:buClr>
                <a:schemeClr val="dk1"/>
              </a:buClr>
              <a:buSzPts val="1200"/>
              <a:buFont typeface="Calibri"/>
              <a:buNone/>
            </a:pPr>
            <a:r>
              <a:rPr lang="en-GB" dirty="0"/>
              <a:t>Ask the apprentice to think of an example of a classification ML</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Give examples in each case</a:t>
            </a:r>
            <a:endParaRPr dirty="0"/>
          </a:p>
          <a:p>
            <a:pPr marL="457200" lvl="0" indent="-317500" algn="l" rtl="0">
              <a:lnSpc>
                <a:spcPct val="100000"/>
              </a:lnSpc>
              <a:spcBef>
                <a:spcPts val="0"/>
              </a:spcBef>
              <a:spcAft>
                <a:spcPts val="0"/>
              </a:spcAft>
              <a:buSzPts val="1400"/>
              <a:buChar char="-"/>
            </a:pPr>
            <a:r>
              <a:rPr lang="en-GB" dirty="0"/>
              <a:t>Examples of regression include predicting price of stocks given some parameters, predicting the blood pressure of a patient, temperature given weather conditions, etc.</a:t>
            </a:r>
            <a:endParaRPr dirty="0"/>
          </a:p>
          <a:p>
            <a:pPr marL="457200" lvl="0" indent="-317500" algn="l" rtl="0">
              <a:lnSpc>
                <a:spcPct val="100000"/>
              </a:lnSpc>
              <a:spcBef>
                <a:spcPts val="0"/>
              </a:spcBef>
              <a:spcAft>
                <a:spcPts val="0"/>
              </a:spcAft>
              <a:buSzPts val="1400"/>
              <a:buChar char="-"/>
            </a:pPr>
            <a:r>
              <a:rPr lang="en-GB" dirty="0"/>
              <a:t>Examples of classification include email classification as spam/not spam, etc.</a:t>
            </a:r>
            <a:endParaRPr dirty="0"/>
          </a:p>
          <a:p>
            <a:pPr marL="0" lvl="0" indent="0" algn="l" rtl="0">
              <a:lnSpc>
                <a:spcPct val="100000"/>
              </a:lnSpc>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GB" sz="1100" b="1" dirty="0"/>
              <a:t>Categorical - </a:t>
            </a:r>
            <a:r>
              <a:rPr lang="en-GB" sz="1100" dirty="0"/>
              <a:t>Contains a finite number of categories or groups.  For example payment method (e.g. cash, credit card, debit card, etc). </a:t>
            </a:r>
            <a:endParaRPr sz="1100" dirty="0"/>
          </a:p>
          <a:p>
            <a:pPr marL="0" lvl="0" indent="0" algn="l" rtl="0">
              <a:lnSpc>
                <a:spcPct val="115000"/>
              </a:lnSpc>
              <a:spcBef>
                <a:spcPts val="0"/>
              </a:spcBef>
              <a:spcAft>
                <a:spcPts val="0"/>
              </a:spcAft>
              <a:buClr>
                <a:schemeClr val="dk1"/>
              </a:buClr>
              <a:buSzPts val="1100"/>
              <a:buFont typeface="Arial"/>
              <a:buNone/>
            </a:pPr>
            <a:r>
              <a:rPr lang="en-GB" sz="1100" b="1" dirty="0"/>
              <a:t>Continuous - </a:t>
            </a:r>
            <a:r>
              <a:rPr lang="en-GB" sz="1100" dirty="0"/>
              <a:t>Numeric variables that have an infinite number of values between any two values. For example, the length of a carpet. Or you can have one meter and two </a:t>
            </a:r>
            <a:r>
              <a:rPr lang="en-GB" sz="1100" dirty="0" err="1"/>
              <a:t>centimeters</a:t>
            </a:r>
            <a:r>
              <a:rPr lang="en-GB" sz="1100" dirty="0"/>
              <a:t> of tape.</a:t>
            </a:r>
          </a:p>
          <a:p>
            <a:pPr marL="0" lvl="0" indent="0" algn="l" rtl="0">
              <a:lnSpc>
                <a:spcPct val="115000"/>
              </a:lnSpc>
              <a:spcBef>
                <a:spcPts val="0"/>
              </a:spcBef>
              <a:spcAft>
                <a:spcPts val="0"/>
              </a:spcAft>
              <a:buClr>
                <a:schemeClr val="dk1"/>
              </a:buClr>
              <a:buSzPts val="1100"/>
              <a:buFont typeface="Arial"/>
              <a:buNone/>
            </a:pPr>
            <a:endParaRPr lang="en-GB" sz="1100" dirty="0"/>
          </a:p>
          <a:p>
            <a:pPr marL="0" lvl="0" indent="0" algn="l" rtl="0">
              <a:lnSpc>
                <a:spcPct val="115000"/>
              </a:lnSpc>
              <a:spcBef>
                <a:spcPts val="0"/>
              </a:spcBef>
              <a:spcAft>
                <a:spcPts val="0"/>
              </a:spcAft>
              <a:buClr>
                <a:schemeClr val="dk1"/>
              </a:buClr>
              <a:buSzPts val="1100"/>
              <a:buFont typeface="Arial"/>
              <a:buNone/>
            </a:pPr>
            <a:r>
              <a:rPr lang="en-GB" sz="1100" dirty="0"/>
              <a:t>https://aldro61.github.io/microbiome-summer-school-2017/sections/basics/</a:t>
            </a:r>
            <a:endParaRPr sz="1100" dirty="0"/>
          </a:p>
          <a:p>
            <a:pPr marL="0" lvl="0" indent="0" algn="l" rtl="0">
              <a:lnSpc>
                <a:spcPct val="100000"/>
              </a:lnSpc>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27027af1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8c27027af1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279400" lvl="0" indent="0" algn="l" rtl="0">
              <a:lnSpc>
                <a:spcPct val="142857"/>
              </a:lnSpc>
              <a:spcBef>
                <a:spcPts val="2200"/>
              </a:spcBef>
              <a:spcAft>
                <a:spcPts val="0"/>
              </a:spcAft>
              <a:buNone/>
            </a:pPr>
            <a:r>
              <a:rPr lang="en-GB" sz="1050" dirty="0">
                <a:latin typeface="Arial"/>
                <a:ea typeface="Arial"/>
                <a:cs typeface="Arial"/>
                <a:sym typeface="Arial"/>
              </a:rPr>
              <a:t>Unsupervised learning Extracts structure from data. </a:t>
            </a:r>
          </a:p>
          <a:p>
            <a:pPr marL="0" marR="279400" lvl="0" indent="0" algn="l" rtl="0">
              <a:lnSpc>
                <a:spcPct val="142857"/>
              </a:lnSpc>
              <a:spcBef>
                <a:spcPts val="2200"/>
              </a:spcBef>
              <a:spcAft>
                <a:spcPts val="0"/>
              </a:spcAft>
              <a:buNone/>
            </a:pPr>
            <a:r>
              <a:rPr lang="en-GB" sz="1200" b="0" i="0" u="none" strike="noStrike" cap="none" dirty="0">
                <a:solidFill>
                  <a:schemeClr val="dk1"/>
                </a:solidFill>
                <a:effectLst/>
                <a:latin typeface="Calibri"/>
                <a:ea typeface="Calibri"/>
                <a:cs typeface="Calibri"/>
                <a:sym typeface="Calibri"/>
              </a:rPr>
              <a:t>we wish to learn the inherent structure of our data without providing the computer any labels</a:t>
            </a:r>
            <a:endParaRPr lang="en-GB" sz="1050" dirty="0">
              <a:latin typeface="Arial"/>
              <a:ea typeface="Arial"/>
              <a:cs typeface="Arial"/>
              <a:sym typeface="Arial"/>
            </a:endParaRPr>
          </a:p>
          <a:p>
            <a:pPr marL="0" marR="279400" lvl="0" indent="0" algn="l" rtl="0">
              <a:lnSpc>
                <a:spcPct val="142857"/>
              </a:lnSpc>
              <a:spcBef>
                <a:spcPts val="2200"/>
              </a:spcBef>
              <a:spcAft>
                <a:spcPts val="0"/>
              </a:spcAft>
              <a:buNone/>
            </a:pPr>
            <a:endParaRPr sz="1050" dirty="0">
              <a:latin typeface="Arial"/>
              <a:ea typeface="Arial"/>
              <a:cs typeface="Arial"/>
              <a:sym typeface="Arial"/>
            </a:endParaRPr>
          </a:p>
          <a:p>
            <a:pPr marL="0" marR="279400" lvl="0" indent="0" algn="l" rtl="0">
              <a:lnSpc>
                <a:spcPct val="142857"/>
              </a:lnSpc>
              <a:spcBef>
                <a:spcPts val="2200"/>
              </a:spcBef>
              <a:spcAft>
                <a:spcPts val="0"/>
              </a:spcAft>
              <a:buNone/>
            </a:pPr>
            <a:r>
              <a:rPr lang="en-GB" sz="1050" dirty="0">
                <a:latin typeface="Arial"/>
                <a:ea typeface="Arial"/>
                <a:cs typeface="Arial"/>
                <a:sym typeface="Arial"/>
              </a:rPr>
              <a:t>For Example: Unsupervised ML</a:t>
            </a:r>
            <a:r>
              <a:rPr lang="en-GB" dirty="0">
                <a:solidFill>
                  <a:srgbClr val="222222"/>
                </a:solidFill>
                <a:highlight>
                  <a:srgbClr val="FFFFFF"/>
                </a:highlight>
                <a:latin typeface="Arial"/>
                <a:ea typeface="Arial"/>
                <a:cs typeface="Arial"/>
                <a:sym typeface="Arial"/>
              </a:rPr>
              <a:t> can help marketeers discover distinct groups in their customer base. </a:t>
            </a:r>
          </a:p>
          <a:p>
            <a:pPr marL="0" marR="279400" lvl="0" indent="0" algn="l" rtl="0">
              <a:lnSpc>
                <a:spcPct val="142857"/>
              </a:lnSpc>
              <a:spcBef>
                <a:spcPts val="2200"/>
              </a:spcBef>
              <a:spcAft>
                <a:spcPts val="0"/>
              </a:spcAft>
              <a:buNone/>
            </a:pPr>
            <a:r>
              <a:rPr lang="en-GB" dirty="0">
                <a:solidFill>
                  <a:srgbClr val="222222"/>
                </a:solidFill>
                <a:highlight>
                  <a:srgbClr val="FFFFFF"/>
                </a:highlight>
                <a:latin typeface="Arial"/>
                <a:ea typeface="Arial"/>
                <a:cs typeface="Arial"/>
                <a:sym typeface="Arial"/>
              </a:rPr>
              <a:t>They can then characterize their customer groups based on the purchasing patterns.</a:t>
            </a:r>
          </a:p>
          <a:p>
            <a:pPr marL="0" marR="279400" lvl="0" indent="0" algn="l" rtl="0">
              <a:lnSpc>
                <a:spcPct val="142857"/>
              </a:lnSpc>
              <a:spcBef>
                <a:spcPts val="2200"/>
              </a:spcBef>
              <a:spcAft>
                <a:spcPts val="0"/>
              </a:spcAft>
              <a:buNone/>
            </a:pPr>
            <a:endParaRPr lang="en-GB" sz="1050" dirty="0">
              <a:solidFill>
                <a:srgbClr val="222222"/>
              </a:solidFill>
              <a:highlight>
                <a:srgbClr val="FFFFFF"/>
              </a:highlight>
              <a:latin typeface="Arial"/>
              <a:ea typeface="Arial"/>
              <a:cs typeface="Arial"/>
              <a:sym typeface="Arial"/>
            </a:endParaRPr>
          </a:p>
          <a:p>
            <a:pPr marL="0" marR="279400" lvl="0" indent="0" algn="l" rtl="0">
              <a:lnSpc>
                <a:spcPct val="142857"/>
              </a:lnSpc>
              <a:spcBef>
                <a:spcPts val="2200"/>
              </a:spcBef>
              <a:spcAft>
                <a:spcPts val="0"/>
              </a:spcAft>
              <a:buNone/>
            </a:pPr>
            <a:r>
              <a:rPr lang="en-GB" sz="1050" dirty="0">
                <a:solidFill>
                  <a:srgbClr val="222222"/>
                </a:solidFill>
                <a:highlight>
                  <a:srgbClr val="FFFFFF"/>
                </a:highlight>
                <a:latin typeface="Arial"/>
                <a:ea typeface="Arial"/>
                <a:cs typeface="Arial"/>
                <a:sym typeface="Arial"/>
              </a:rPr>
              <a:t>For example in Harrods, there are different tiers of customer groups.</a:t>
            </a:r>
          </a:p>
          <a:p>
            <a:pPr marL="0" marR="279400" lvl="0" indent="0" algn="l" rtl="0">
              <a:lnSpc>
                <a:spcPct val="142857"/>
              </a:lnSpc>
              <a:spcBef>
                <a:spcPts val="2200"/>
              </a:spcBef>
              <a:spcAft>
                <a:spcPts val="0"/>
              </a:spcAft>
              <a:buNone/>
            </a:pPr>
            <a:r>
              <a:rPr lang="en-GB" sz="1050" dirty="0">
                <a:solidFill>
                  <a:srgbClr val="222222"/>
                </a:solidFill>
                <a:highlight>
                  <a:srgbClr val="FFFFFF"/>
                </a:highlight>
                <a:latin typeface="Arial"/>
                <a:ea typeface="Arial"/>
                <a:cs typeface="Arial"/>
                <a:sym typeface="Arial"/>
              </a:rPr>
              <a:t>If you spend more than £10K/year you are a Black member and you get different perks than the other customer groups. </a:t>
            </a:r>
          </a:p>
          <a:p>
            <a:pPr marL="0" marR="279400" lvl="0" indent="0" algn="l" rtl="0">
              <a:lnSpc>
                <a:spcPct val="142857"/>
              </a:lnSpc>
              <a:spcBef>
                <a:spcPts val="2200"/>
              </a:spcBef>
              <a:spcAft>
                <a:spcPts val="0"/>
              </a:spcAft>
              <a:buNone/>
            </a:pPr>
            <a:endParaRPr sz="1050" dirty="0">
              <a:latin typeface="Arial"/>
              <a:ea typeface="Arial"/>
              <a:cs typeface="Arial"/>
              <a:sym typeface="Arial"/>
            </a:endParaRPr>
          </a:p>
          <a:p>
            <a:pPr marL="0" marR="279400" lvl="0" indent="0" algn="l" rtl="0">
              <a:lnSpc>
                <a:spcPct val="142857"/>
              </a:lnSpc>
              <a:spcBef>
                <a:spcPts val="2200"/>
              </a:spcBef>
              <a:spcAft>
                <a:spcPts val="0"/>
              </a:spcAft>
              <a:buNone/>
            </a:pPr>
            <a:r>
              <a:rPr lang="en-GB" sz="1050" dirty="0">
                <a:latin typeface="Arial"/>
                <a:ea typeface="Arial"/>
                <a:cs typeface="Arial"/>
                <a:sym typeface="Arial"/>
              </a:rPr>
              <a:t>One basic difference is that the unsupervised learning approach </a:t>
            </a:r>
            <a:r>
              <a:rPr lang="en-GB" sz="1050" b="1" dirty="0">
                <a:latin typeface="Arial"/>
                <a:ea typeface="Arial"/>
                <a:cs typeface="Arial"/>
                <a:sym typeface="Arial"/>
              </a:rPr>
              <a:t>does not require</a:t>
            </a:r>
            <a:r>
              <a:rPr lang="en-GB" sz="1050" dirty="0">
                <a:latin typeface="Arial"/>
                <a:ea typeface="Arial"/>
                <a:cs typeface="Arial"/>
                <a:sym typeface="Arial"/>
              </a:rPr>
              <a:t> past data to give an output. </a:t>
            </a:r>
            <a:endParaRPr sz="1050"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acfe23f9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8acfe23f95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GB" b="1" dirty="0"/>
              <a:t>Clustering is perhaps the most common algorithm used in unsupervised learning. </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GB" b="1" dirty="0"/>
              <a:t>Clustering - is about grouping similar data points together. For example: </a:t>
            </a:r>
            <a:endParaRPr b="1" dirty="0"/>
          </a:p>
          <a:p>
            <a:pPr marL="0" lvl="0" indent="0" algn="l" rtl="0">
              <a:lnSpc>
                <a:spcPct val="100000"/>
              </a:lnSpc>
              <a:spcBef>
                <a:spcPts val="0"/>
              </a:spcBef>
              <a:spcAft>
                <a:spcPts val="0"/>
              </a:spcAft>
              <a:buSzPts val="1400"/>
              <a:buNone/>
            </a:pPr>
            <a:r>
              <a:rPr lang="en-GB" dirty="0">
                <a:solidFill>
                  <a:srgbClr val="5C6671"/>
                </a:solidFill>
                <a:highlight>
                  <a:srgbClr val="FFFFFF"/>
                </a:highlight>
                <a:latin typeface="Times New Roman"/>
                <a:ea typeface="Times New Roman"/>
                <a:cs typeface="Times New Roman"/>
                <a:sym typeface="Times New Roman"/>
              </a:rPr>
              <a:t>Imagine you have some fruits in a basket. Each item has a distinct set of features (size, shape, </a:t>
            </a:r>
            <a:r>
              <a:rPr lang="en-GB" dirty="0" err="1">
                <a:solidFill>
                  <a:srgbClr val="5C6671"/>
                </a:solidFill>
                <a:highlight>
                  <a:srgbClr val="FFFFFF"/>
                </a:highlight>
                <a:latin typeface="Times New Roman"/>
                <a:ea typeface="Times New Roman"/>
                <a:cs typeface="Times New Roman"/>
                <a:sym typeface="Times New Roman"/>
              </a:rPr>
              <a:t>color</a:t>
            </a:r>
            <a:r>
              <a:rPr lang="en-GB" dirty="0">
                <a:solidFill>
                  <a:srgbClr val="5C6671"/>
                </a:solidFill>
                <a:highlight>
                  <a:srgbClr val="FFFFFF"/>
                </a:highlight>
                <a:latin typeface="Times New Roman"/>
                <a:ea typeface="Times New Roman"/>
                <a:cs typeface="Times New Roman"/>
                <a:sym typeface="Times New Roman"/>
              </a:rPr>
              <a:t>, etc.). </a:t>
            </a:r>
          </a:p>
          <a:p>
            <a:pPr marL="0" lvl="0" indent="0" algn="l" rtl="0">
              <a:lnSpc>
                <a:spcPct val="100000"/>
              </a:lnSpc>
              <a:spcBef>
                <a:spcPts val="0"/>
              </a:spcBef>
              <a:spcAft>
                <a:spcPts val="0"/>
              </a:spcAft>
              <a:buSzPts val="1400"/>
              <a:buNone/>
            </a:pPr>
            <a:r>
              <a:rPr lang="en-GB" dirty="0">
                <a:solidFill>
                  <a:srgbClr val="5C6671"/>
                </a:solidFill>
                <a:highlight>
                  <a:srgbClr val="FFFFFF"/>
                </a:highlight>
                <a:latin typeface="Times New Roman"/>
                <a:ea typeface="Times New Roman"/>
                <a:cs typeface="Times New Roman"/>
                <a:sym typeface="Times New Roman"/>
              </a:rPr>
              <a:t>Imagine now that you have been tasked with grouping each of the objects in the basket. A natural question is, ‘on what basis will I group these objects?’ </a:t>
            </a:r>
          </a:p>
          <a:p>
            <a:pPr marL="0" lvl="0" indent="0" algn="l" rtl="0">
              <a:lnSpc>
                <a:spcPct val="100000"/>
              </a:lnSpc>
              <a:spcBef>
                <a:spcPts val="0"/>
              </a:spcBef>
              <a:spcAft>
                <a:spcPts val="0"/>
              </a:spcAft>
              <a:buSzPts val="1400"/>
              <a:buNone/>
            </a:pPr>
            <a:endParaRPr lang="en-GB" dirty="0">
              <a:solidFill>
                <a:srgbClr val="5C667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GB" dirty="0">
                <a:solidFill>
                  <a:srgbClr val="5C6671"/>
                </a:solidFill>
                <a:highlight>
                  <a:srgbClr val="FFFFFF"/>
                </a:highlight>
                <a:latin typeface="Times New Roman"/>
                <a:ea typeface="Times New Roman"/>
                <a:cs typeface="Times New Roman"/>
                <a:sym typeface="Times New Roman"/>
              </a:rPr>
              <a:t>Perhaps size, shape, or </a:t>
            </a:r>
            <a:r>
              <a:rPr lang="en-GB" dirty="0" err="1">
                <a:solidFill>
                  <a:srgbClr val="5C6671"/>
                </a:solidFill>
                <a:highlight>
                  <a:srgbClr val="FFFFFF"/>
                </a:highlight>
                <a:latin typeface="Times New Roman"/>
                <a:ea typeface="Times New Roman"/>
                <a:cs typeface="Times New Roman"/>
                <a:sym typeface="Times New Roman"/>
              </a:rPr>
              <a:t>color</a:t>
            </a:r>
            <a:r>
              <a:rPr lang="en-GB" dirty="0">
                <a:solidFill>
                  <a:srgbClr val="5C6671"/>
                </a:solidFill>
                <a:highlight>
                  <a:srgbClr val="FFFFFF"/>
                </a:highlight>
                <a:latin typeface="Times New Roman"/>
                <a:ea typeface="Times New Roman"/>
                <a:cs typeface="Times New Roman"/>
                <a:sym typeface="Times New Roman"/>
              </a:rPr>
              <a:t>. Or perhaps not. </a:t>
            </a:r>
            <a:endParaRPr dirty="0">
              <a:solidFill>
                <a:srgbClr val="5C6671"/>
              </a:solidFill>
              <a:highlight>
                <a:srgbClr val="FFFFFF"/>
              </a:highlight>
              <a:latin typeface="Times New Roman"/>
              <a:ea typeface="Times New Roman"/>
              <a:cs typeface="Times New Roman"/>
              <a:sym typeface="Times New Roman"/>
            </a:endParaRPr>
          </a:p>
          <a:p>
            <a:pPr marL="0" lvl="0" indent="0" algn="l" rtl="0">
              <a:lnSpc>
                <a:spcPct val="160000"/>
              </a:lnSpc>
              <a:spcBef>
                <a:spcPts val="0"/>
              </a:spcBef>
              <a:spcAft>
                <a:spcPts val="0"/>
              </a:spcAft>
              <a:buClr>
                <a:schemeClr val="dk1"/>
              </a:buClr>
              <a:buSzPts val="1100"/>
              <a:buFont typeface="Arial"/>
              <a:buNone/>
            </a:pPr>
            <a:r>
              <a:rPr lang="en-GB" sz="1100" dirty="0">
                <a:solidFill>
                  <a:srgbClr val="5C6671"/>
                </a:solidFill>
                <a:latin typeface="Times New Roman"/>
                <a:ea typeface="Times New Roman"/>
                <a:cs typeface="Times New Roman"/>
                <a:sym typeface="Times New Roman"/>
              </a:rPr>
              <a:t> The answer you choose may depend on many factors, including how many objects there are, how similar (or different) they are, or even how heavy certain objects are. It isn’t at all obvious which grouping criterion you should choose. </a:t>
            </a:r>
            <a:endParaRPr dirty="0">
              <a:solidFill>
                <a:srgbClr val="5C667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dirty="0"/>
          </a:p>
          <a:p>
            <a:pPr marL="0" lvl="0" indent="0" algn="l" rtl="0">
              <a:lnSpc>
                <a:spcPct val="115000"/>
              </a:lnSpc>
              <a:spcBef>
                <a:spcPts val="1200"/>
              </a:spcBef>
              <a:spcAft>
                <a:spcPts val="0"/>
              </a:spcAft>
              <a:buClr>
                <a:schemeClr val="dk1"/>
              </a:buClr>
              <a:buSzPts val="1100"/>
              <a:buFont typeface="Arial"/>
              <a:buNone/>
            </a:pPr>
            <a:r>
              <a:rPr lang="en-GB" sz="2400" dirty="0">
                <a:highlight>
                  <a:srgbClr val="FFFFFF"/>
                </a:highlight>
                <a:latin typeface="Arial"/>
                <a:ea typeface="Arial"/>
                <a:cs typeface="Arial"/>
                <a:sym typeface="Arial"/>
              </a:rPr>
              <a:t>–  Clustering can be Useful when don’t know what you’re looking for in your data and you wish to identify an underlying structure. </a:t>
            </a:r>
            <a:endParaRPr sz="2400" dirty="0">
              <a:highlight>
                <a:srgbClr val="FFFFFF"/>
              </a:highligh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8ac31c9d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g8ac31c9d0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1400"/>
              <a:buFont typeface="Arial"/>
              <a:buNone/>
            </a:pPr>
            <a:endParaRPr lang="en-GB" sz="800" b="0" i="0" u="none" strike="noStrike" cap="none" dirty="0">
              <a:solidFill>
                <a:srgbClr val="000000"/>
              </a:solidFill>
              <a:latin typeface="Arial"/>
              <a:ea typeface="Arial"/>
              <a:cs typeface="Arial"/>
              <a:sym typeface="Arial"/>
            </a:endParaRPr>
          </a:p>
          <a:p>
            <a:pPr marL="609583" marR="0" lvl="0" indent="-505870" algn="l" rtl="0">
              <a:lnSpc>
                <a:spcPct val="150000"/>
              </a:lnSpc>
              <a:spcBef>
                <a:spcPts val="0"/>
              </a:spcBef>
              <a:spcAft>
                <a:spcPts val="0"/>
              </a:spcAft>
              <a:buClr>
                <a:srgbClr val="16264D"/>
              </a:buClr>
              <a:buSzPts val="2600"/>
              <a:buFont typeface="Roboto Black"/>
              <a:buChar char="●"/>
            </a:pPr>
            <a:r>
              <a:rPr lang="en-GB" sz="1200" b="0" i="0" u="none" strike="noStrike" cap="none" dirty="0">
                <a:solidFill>
                  <a:srgbClr val="16264D"/>
                </a:solidFill>
                <a:latin typeface="Roboto Black"/>
                <a:ea typeface="Roboto Black"/>
                <a:cs typeface="Roboto Black"/>
                <a:sym typeface="Roboto Black"/>
              </a:rPr>
              <a:t>Understand what data science is and who a data scientist is.</a:t>
            </a:r>
          </a:p>
          <a:p>
            <a:pPr marL="609583" marR="0" lvl="0" indent="-505870" algn="l" rtl="0">
              <a:lnSpc>
                <a:spcPct val="150000"/>
              </a:lnSpc>
              <a:spcBef>
                <a:spcPts val="0"/>
              </a:spcBef>
              <a:spcAft>
                <a:spcPts val="0"/>
              </a:spcAft>
              <a:buClr>
                <a:srgbClr val="16264D"/>
              </a:buClr>
              <a:buSzPts val="2600"/>
              <a:buFont typeface="Roboto Black"/>
              <a:buChar char="●"/>
            </a:pPr>
            <a:r>
              <a:rPr lang="en-GB" sz="1200" b="0" i="0" u="none" strike="noStrike" cap="none" dirty="0">
                <a:solidFill>
                  <a:srgbClr val="16264D"/>
                </a:solidFill>
                <a:latin typeface="Roboto Black"/>
                <a:ea typeface="Roboto Black"/>
                <a:cs typeface="Roboto Black"/>
                <a:sym typeface="Roboto Black"/>
              </a:rPr>
              <a:t>Understand the differences between classical programming and machine learning</a:t>
            </a:r>
          </a:p>
          <a:p>
            <a:pPr marL="609583" marR="0" lvl="0" indent="-505870" algn="l" rtl="0">
              <a:lnSpc>
                <a:spcPct val="150000"/>
              </a:lnSpc>
              <a:spcBef>
                <a:spcPts val="0"/>
              </a:spcBef>
              <a:spcAft>
                <a:spcPts val="0"/>
              </a:spcAft>
              <a:buClr>
                <a:srgbClr val="16264D"/>
              </a:buClr>
              <a:buSzPts val="2600"/>
              <a:buFont typeface="Roboto Black"/>
              <a:buChar char="●"/>
            </a:pPr>
            <a:r>
              <a:rPr lang="en-GB" sz="1200" b="0" i="0" u="none" strike="noStrike" cap="none" dirty="0">
                <a:solidFill>
                  <a:srgbClr val="16264D"/>
                </a:solidFill>
                <a:latin typeface="Roboto Black"/>
                <a:ea typeface="Roboto Black"/>
                <a:cs typeface="Roboto Black"/>
                <a:sym typeface="Roboto Black"/>
              </a:rPr>
              <a:t>Discuss the types of machine learning and their use case</a:t>
            </a:r>
          </a:p>
          <a:p>
            <a:pPr marL="609583" marR="0" lvl="0" indent="-505870" algn="l" rtl="0">
              <a:lnSpc>
                <a:spcPct val="150000"/>
              </a:lnSpc>
              <a:spcBef>
                <a:spcPts val="0"/>
              </a:spcBef>
              <a:spcAft>
                <a:spcPts val="0"/>
              </a:spcAft>
              <a:buClr>
                <a:srgbClr val="16264D"/>
              </a:buClr>
              <a:buSzPts val="2600"/>
              <a:buFont typeface="Roboto Black"/>
              <a:buChar char="●"/>
            </a:pPr>
            <a:r>
              <a:rPr lang="en-GB" sz="1200" b="0" i="0" u="none" strike="noStrike" cap="none" dirty="0">
                <a:solidFill>
                  <a:srgbClr val="16264D"/>
                </a:solidFill>
                <a:latin typeface="Roboto Black"/>
                <a:ea typeface="Roboto Black"/>
                <a:cs typeface="Roboto Black"/>
                <a:sym typeface="Roboto Black"/>
              </a:rPr>
              <a:t>Familiarise yourself with machine learning terms and definitions.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c27027af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8c27027af1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GB" dirty="0"/>
              <a:t>Here’s a quick summary. In ML we’ve got Supervised and Unsupervised learning. </a:t>
            </a:r>
          </a:p>
          <a:p>
            <a:pPr marL="0" lvl="0" indent="0" algn="l" rtl="0">
              <a:lnSpc>
                <a:spcPct val="100000"/>
              </a:lnSpc>
              <a:spcBef>
                <a:spcPts val="0"/>
              </a:spcBef>
              <a:spcAft>
                <a:spcPts val="0"/>
              </a:spcAft>
              <a:buSzPts val="1400"/>
              <a:buNone/>
            </a:pPr>
            <a:r>
              <a:rPr lang="en-GB" dirty="0"/>
              <a:t>In supervised learning we develop a predictive model based on both input and output data </a:t>
            </a:r>
          </a:p>
          <a:p>
            <a:pPr marL="0" lvl="0" indent="0" algn="l" rtl="0">
              <a:lnSpc>
                <a:spcPct val="100000"/>
              </a:lnSpc>
              <a:spcBef>
                <a:spcPts val="0"/>
              </a:spcBef>
              <a:spcAft>
                <a:spcPts val="0"/>
              </a:spcAft>
              <a:buSzPts val="1400"/>
              <a:buNone/>
            </a:pPr>
            <a:r>
              <a:rPr lang="en-GB" dirty="0"/>
              <a:t>while in unsupervised learning we group and interpret data based on input data only.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GB" dirty="0"/>
              <a:t>Two common algorithms of </a:t>
            </a:r>
            <a:r>
              <a:rPr lang="en-GB" dirty="0" err="1"/>
              <a:t>SupLearn</a:t>
            </a:r>
            <a:r>
              <a:rPr lang="en-GB" dirty="0"/>
              <a:t> are classification and regression. </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dirty="0"/>
              <a:t>While Clustering is a common </a:t>
            </a:r>
            <a:r>
              <a:rPr lang="en-GB" dirty="0" err="1"/>
              <a:t>UnsupLearn</a:t>
            </a:r>
            <a:r>
              <a:rPr lang="en-GB" dirty="0"/>
              <a:t> </a:t>
            </a:r>
            <a:r>
              <a:rPr lang="en-GB" dirty="0" err="1"/>
              <a:t>alogirthm</a:t>
            </a:r>
            <a:r>
              <a:rPr lang="en-GB" dirty="0"/>
              <a:t>.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acfe23f95_0_1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Let’s do an activity now </a:t>
            </a:r>
            <a:endParaRPr dirty="0"/>
          </a:p>
        </p:txBody>
      </p:sp>
      <p:sp>
        <p:nvSpPr>
          <p:cNvPr id="175" name="Google Shape;175;g8acfe23f95_0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c27027af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8c27027af1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600" dirty="0" err="1">
                <a:solidFill>
                  <a:srgbClr val="16264D"/>
                </a:solidFill>
                <a:latin typeface="Roboto"/>
                <a:ea typeface="Roboto"/>
                <a:cs typeface="Roboto"/>
                <a:sym typeface="Roboto"/>
              </a:rPr>
              <a:t>Ames.csv</a:t>
            </a:r>
            <a:r>
              <a:rPr lang="en-GB" sz="1600" dirty="0">
                <a:solidFill>
                  <a:srgbClr val="16264D"/>
                </a:solidFill>
                <a:latin typeface="Roboto"/>
                <a:ea typeface="Roboto"/>
                <a:cs typeface="Roboto"/>
                <a:sym typeface="Roboto"/>
              </a:rPr>
              <a:t> gives information on housing properties. </a:t>
            </a:r>
          </a:p>
          <a:p>
            <a:pPr marL="0" lvl="0" indent="0" algn="l" rtl="0">
              <a:lnSpc>
                <a:spcPct val="150000"/>
              </a:lnSpc>
              <a:spcBef>
                <a:spcPts val="0"/>
              </a:spcBef>
              <a:spcAft>
                <a:spcPts val="0"/>
              </a:spcAft>
              <a:buNone/>
            </a:pPr>
            <a:endParaRPr lang="en-GB" sz="1600" dirty="0">
              <a:solidFill>
                <a:srgbClr val="16264D"/>
              </a:solidFill>
              <a:latin typeface="Roboto"/>
              <a:ea typeface="Roboto"/>
              <a:cs typeface="Roboto"/>
              <a:sym typeface="Roboto"/>
            </a:endParaRPr>
          </a:p>
          <a:p>
            <a:pPr marL="0" lvl="0" indent="0" algn="l" rtl="0">
              <a:lnSpc>
                <a:spcPct val="150000"/>
              </a:lnSpc>
              <a:spcBef>
                <a:spcPts val="0"/>
              </a:spcBef>
              <a:spcAft>
                <a:spcPts val="0"/>
              </a:spcAft>
              <a:buNone/>
            </a:pPr>
            <a:r>
              <a:rPr lang="en-GB" sz="1600" dirty="0">
                <a:solidFill>
                  <a:srgbClr val="16264D"/>
                </a:solidFill>
                <a:latin typeface="Roboto"/>
                <a:ea typeface="Roboto"/>
                <a:cs typeface="Roboto"/>
                <a:sym typeface="Roboto"/>
              </a:rPr>
              <a:t>What is a potential target in your data for a regression model?  Look for continuous var: e.g. lot area /</a:t>
            </a:r>
            <a:r>
              <a:rPr lang="en-GB" sz="1600" dirty="0" err="1">
                <a:solidFill>
                  <a:srgbClr val="16264D"/>
                </a:solidFill>
                <a:latin typeface="Roboto"/>
                <a:ea typeface="Roboto"/>
                <a:cs typeface="Roboto"/>
                <a:sym typeface="Roboto"/>
              </a:rPr>
              <a:t>saleprice</a:t>
            </a:r>
            <a:endParaRPr sz="1600" dirty="0">
              <a:solidFill>
                <a:srgbClr val="16264D"/>
              </a:solidFill>
              <a:latin typeface="Roboto"/>
              <a:ea typeface="Roboto"/>
              <a:cs typeface="Roboto"/>
              <a:sym typeface="Roboto"/>
            </a:endParaRPr>
          </a:p>
          <a:p>
            <a:pPr marL="0" lvl="0" indent="0" algn="l" rtl="0">
              <a:lnSpc>
                <a:spcPct val="150000"/>
              </a:lnSpc>
              <a:spcBef>
                <a:spcPts val="0"/>
              </a:spcBef>
              <a:spcAft>
                <a:spcPts val="0"/>
              </a:spcAft>
              <a:buNone/>
            </a:pPr>
            <a:r>
              <a:rPr lang="en-GB" sz="1500" dirty="0">
                <a:solidFill>
                  <a:srgbClr val="16264D"/>
                </a:solidFill>
                <a:latin typeface="Roboto"/>
                <a:ea typeface="Roboto"/>
                <a:cs typeface="Roboto"/>
                <a:sym typeface="Roboto"/>
              </a:rPr>
              <a:t>What is a potential target in your data for a classification model? </a:t>
            </a:r>
            <a:r>
              <a:rPr lang="en-GB" sz="1600" dirty="0">
                <a:solidFill>
                  <a:srgbClr val="16264D"/>
                </a:solidFill>
                <a:latin typeface="Roboto"/>
                <a:ea typeface="Roboto"/>
                <a:cs typeface="Roboto"/>
                <a:sym typeface="Roboto"/>
              </a:rPr>
              <a:t>Look for discrete var: any (condition)</a:t>
            </a:r>
            <a:endParaRPr sz="1600" dirty="0">
              <a:solidFill>
                <a:srgbClr val="16264D"/>
              </a:solidFill>
              <a:latin typeface="Roboto"/>
              <a:ea typeface="Roboto"/>
              <a:cs typeface="Roboto"/>
              <a:sym typeface="Roboto"/>
            </a:endParaRPr>
          </a:p>
          <a:p>
            <a:pPr marL="0" lvl="0" indent="0" algn="l" rtl="0">
              <a:lnSpc>
                <a:spcPct val="150000"/>
              </a:lnSpc>
              <a:spcBef>
                <a:spcPts val="0"/>
              </a:spcBef>
              <a:spcAft>
                <a:spcPts val="0"/>
              </a:spcAft>
              <a:buNone/>
            </a:pPr>
            <a:endParaRPr lang="en-GB" sz="1600" dirty="0">
              <a:solidFill>
                <a:srgbClr val="16264D"/>
              </a:solidFill>
              <a:latin typeface="Roboto"/>
              <a:ea typeface="Roboto"/>
              <a:cs typeface="Roboto"/>
              <a:sym typeface="Roboto"/>
            </a:endParaRPr>
          </a:p>
          <a:p>
            <a:pPr marL="0" lvl="0" indent="0" algn="l" rtl="0">
              <a:lnSpc>
                <a:spcPct val="150000"/>
              </a:lnSpc>
              <a:spcBef>
                <a:spcPts val="0"/>
              </a:spcBef>
              <a:spcAft>
                <a:spcPts val="0"/>
              </a:spcAft>
              <a:buNone/>
            </a:pPr>
            <a:r>
              <a:rPr lang="en-GB" sz="1600" dirty="0">
                <a:solidFill>
                  <a:srgbClr val="16264D"/>
                </a:solidFill>
                <a:latin typeface="Roboto"/>
                <a:ea typeface="Roboto"/>
                <a:cs typeface="Roboto"/>
                <a:sym typeface="Roboto"/>
              </a:rPr>
              <a:t>Year remodel and overall condition</a:t>
            </a:r>
            <a:endParaRPr sz="1600" dirty="0">
              <a:solidFill>
                <a:srgbClr val="16264D"/>
              </a:solidFill>
              <a:latin typeface="Roboto"/>
              <a:ea typeface="Roboto"/>
              <a:cs typeface="Roboto"/>
              <a:sym typeface="Roboto"/>
            </a:endParaRPr>
          </a:p>
          <a:p>
            <a:pPr marL="0" lvl="0" indent="0" algn="l" rtl="0">
              <a:lnSpc>
                <a:spcPct val="150000"/>
              </a:lnSpc>
              <a:spcBef>
                <a:spcPts val="0"/>
              </a:spcBef>
              <a:spcAft>
                <a:spcPts val="0"/>
              </a:spcAft>
              <a:buNone/>
            </a:pPr>
            <a:r>
              <a:rPr lang="en-GB" sz="1600" dirty="0">
                <a:solidFill>
                  <a:srgbClr val="16264D"/>
                </a:solidFill>
                <a:latin typeface="Roboto"/>
                <a:ea typeface="Roboto"/>
                <a:cs typeface="Roboto"/>
                <a:sym typeface="Roboto"/>
              </a:rPr>
              <a:t>--------------------------------------------------------------------</a:t>
            </a:r>
            <a:endParaRPr sz="1600" dirty="0">
              <a:solidFill>
                <a:srgbClr val="16264D"/>
              </a:solidFill>
              <a:latin typeface="Roboto"/>
              <a:ea typeface="Roboto"/>
              <a:cs typeface="Roboto"/>
              <a:sym typeface="Roboto"/>
            </a:endParaRPr>
          </a:p>
          <a:p>
            <a:pPr marL="0" lvl="0" indent="0" algn="l" rtl="0">
              <a:lnSpc>
                <a:spcPct val="150000"/>
              </a:lnSpc>
              <a:spcBef>
                <a:spcPts val="0"/>
              </a:spcBef>
              <a:spcAft>
                <a:spcPts val="0"/>
              </a:spcAft>
              <a:buNone/>
            </a:pPr>
            <a:r>
              <a:rPr lang="en-GB" sz="1600" dirty="0">
                <a:solidFill>
                  <a:srgbClr val="16264D"/>
                </a:solidFill>
                <a:latin typeface="Roboto"/>
                <a:ea typeface="Roboto"/>
                <a:cs typeface="Roboto"/>
                <a:sym typeface="Roboto"/>
              </a:rPr>
              <a:t>UL: </a:t>
            </a:r>
            <a:r>
              <a:rPr lang="en-GB" dirty="0"/>
              <a:t>group and interpret data based on input data  </a:t>
            </a:r>
            <a:endParaRPr dirty="0"/>
          </a:p>
          <a:p>
            <a:pPr marL="0" lvl="0" indent="0" algn="l" rtl="0">
              <a:lnSpc>
                <a:spcPct val="150000"/>
              </a:lnSpc>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GB" sz="1050" dirty="0" err="1">
                <a:highlight>
                  <a:srgbClr val="FFFFFF"/>
                </a:highlight>
                <a:latin typeface="Courier New"/>
                <a:ea typeface="Courier New"/>
                <a:cs typeface="Courier New"/>
                <a:sym typeface="Courier New"/>
              </a:rPr>
              <a:t>OverallQual</a:t>
            </a:r>
            <a:r>
              <a:rPr lang="en-GB" sz="1050" dirty="0">
                <a:highlight>
                  <a:srgbClr val="FFFFFF"/>
                </a:highlight>
                <a:latin typeface="Courier New"/>
                <a:ea typeface="Courier New"/>
                <a:cs typeface="Courier New"/>
                <a:sym typeface="Courier New"/>
              </a:rPr>
              <a:t>: Rates the overall material and finish of the house</a:t>
            </a:r>
            <a:endParaRPr sz="1050" dirty="0">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GB" sz="1050" dirty="0" err="1">
                <a:highlight>
                  <a:srgbClr val="FFFFFF"/>
                </a:highlight>
                <a:latin typeface="Courier New"/>
                <a:ea typeface="Courier New"/>
                <a:cs typeface="Courier New"/>
                <a:sym typeface="Courier New"/>
              </a:rPr>
              <a:t>RoofMatl</a:t>
            </a:r>
            <a:r>
              <a:rPr lang="en-GB" sz="1050" dirty="0">
                <a:highlight>
                  <a:srgbClr val="FFFFFF"/>
                </a:highlight>
                <a:latin typeface="Courier New"/>
                <a:ea typeface="Courier New"/>
                <a:cs typeface="Courier New"/>
                <a:sym typeface="Courier New"/>
              </a:rPr>
              <a:t>: Roof material</a:t>
            </a:r>
            <a:endParaRPr sz="1050" dirty="0">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dirty="0"/>
              <a:t> </a:t>
            </a:r>
            <a:endParaRPr dirty="0"/>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Example of clustering:</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identify different market segments in your data. </a:t>
            </a:r>
          </a:p>
          <a:p>
            <a:pPr marL="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Maybe you’d find out that home buyers in the </a:t>
            </a:r>
            <a:r>
              <a:rPr lang="en-GB" sz="1200" b="0" i="0" u="none" strike="noStrike" cap="none" dirty="0" err="1">
                <a:solidFill>
                  <a:schemeClr val="dk1"/>
                </a:solidFill>
                <a:effectLst/>
                <a:latin typeface="Calibri"/>
                <a:ea typeface="Calibri"/>
                <a:cs typeface="Calibri"/>
                <a:sym typeface="Calibri"/>
              </a:rPr>
              <a:t>neighborhood</a:t>
            </a:r>
            <a:r>
              <a:rPr lang="en-GB" sz="1200" b="0" i="0" u="none" strike="noStrike" cap="none" dirty="0">
                <a:solidFill>
                  <a:schemeClr val="dk1"/>
                </a:solidFill>
                <a:effectLst/>
                <a:latin typeface="Calibri"/>
                <a:ea typeface="Calibri"/>
                <a:cs typeface="Calibri"/>
                <a:sym typeface="Calibri"/>
              </a:rPr>
              <a:t> near the local college really like small houses with lots of bedrooms, but home buyers in the suburbs prefer 3-bedroom houses with lots of square footage. Knowing about these different kinds of customers could help direct your marketing efforts.</a:t>
            </a:r>
          </a:p>
          <a:p>
            <a:pPr marL="0" lvl="0" indent="0" algn="l" rtl="0">
              <a:lnSpc>
                <a:spcPct val="100000"/>
              </a:lnSpc>
              <a:spcBef>
                <a:spcPts val="0"/>
              </a:spcBef>
              <a:spcAft>
                <a:spcPts val="0"/>
              </a:spcAft>
              <a:buClr>
                <a:schemeClr val="dk1"/>
              </a:buClr>
              <a:buSzPts val="1200"/>
              <a:buFont typeface="Calibri"/>
              <a:buNone/>
            </a:pPr>
            <a:endParaRPr lang="en-GB"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Clr>
                <a:schemeClr val="dk1"/>
              </a:buClr>
              <a:buSzPts val="1200"/>
              <a:buFont typeface="Calibri"/>
              <a:buNone/>
            </a:pPr>
            <a:r>
              <a:rPr lang="en-GB" dirty="0"/>
              <a:t>https://</a:t>
            </a:r>
            <a:r>
              <a:rPr lang="en-GB" dirty="0" err="1"/>
              <a:t>medium.com</a:t>
            </a:r>
            <a:r>
              <a:rPr lang="en-GB" dirty="0"/>
              <a:t>/@</a:t>
            </a:r>
            <a:r>
              <a:rPr lang="en-GB" dirty="0" err="1"/>
              <a:t>ageitgey</a:t>
            </a:r>
            <a:r>
              <a:rPr lang="en-GB" dirty="0"/>
              <a:t>/machine-learning-is-fun-80ea3ec3c471 </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c27027af1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g8c27027af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8887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acfe23f95_0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8acfe23f95_0_1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a:t>10 minutes</a:t>
            </a:r>
            <a:endParaRPr/>
          </a:p>
        </p:txBody>
      </p:sp>
    </p:spTree>
    <p:extLst>
      <p:ext uri="{BB962C8B-B14F-4D97-AF65-F5344CB8AC3E}">
        <p14:creationId xmlns:p14="http://schemas.microsoft.com/office/powerpoint/2010/main" val="3192870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c27027af1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sz="1050" dirty="0">
                <a:highlight>
                  <a:srgbClr val="FFFFFF"/>
                </a:highlight>
                <a:latin typeface="Arial"/>
                <a:ea typeface="Arial"/>
                <a:cs typeface="Arial"/>
                <a:sym typeface="Arial"/>
              </a:rPr>
              <a:t>Regardless of whether it's supervised or unsupervised, the underlying engine driving a machine learning model is an algorithm.</a:t>
            </a:r>
          </a:p>
          <a:p>
            <a:pPr marL="0" lvl="0" indent="0" algn="l" rtl="0">
              <a:lnSpc>
                <a:spcPct val="100000"/>
              </a:lnSpc>
              <a:spcBef>
                <a:spcPts val="0"/>
              </a:spcBef>
              <a:spcAft>
                <a:spcPts val="0"/>
              </a:spcAft>
              <a:buClr>
                <a:schemeClr val="dk1"/>
              </a:buClr>
              <a:buSzPts val="1200"/>
              <a:buFont typeface="Calibri"/>
              <a:buNone/>
            </a:pPr>
            <a:endParaRPr lang="en-GB" sz="1050" dirty="0">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r>
              <a:rPr lang="en-GB" sz="1050" dirty="0">
                <a:highlight>
                  <a:srgbClr val="FFFFFF"/>
                </a:highlight>
                <a:latin typeface="Arial"/>
                <a:ea typeface="Arial"/>
                <a:cs typeface="Arial"/>
                <a:sym typeface="Arial"/>
              </a:rPr>
              <a:t>These algorithms are used to help identify trends, represent said trends, and explain the overall variance of the data.</a:t>
            </a:r>
            <a:endParaRPr dirty="0"/>
          </a:p>
        </p:txBody>
      </p:sp>
      <p:sp>
        <p:nvSpPr>
          <p:cNvPr id="189" name="Google Shape;189;g8c27027af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c27027af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8c27027af1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Clr>
                <a:schemeClr val="dk1"/>
              </a:buClr>
              <a:buSzPts val="2600"/>
              <a:buFont typeface="Arial"/>
              <a:buNone/>
            </a:pPr>
            <a:r>
              <a:rPr lang="en-GB" dirty="0">
                <a:solidFill>
                  <a:srgbClr val="16264D"/>
                </a:solidFill>
                <a:latin typeface="Roboto Black"/>
                <a:ea typeface="Roboto Black"/>
                <a:cs typeface="Roboto Black"/>
                <a:sym typeface="Roboto Black"/>
              </a:rPr>
              <a:t>The engine of any machine learning model</a:t>
            </a:r>
          </a:p>
          <a:p>
            <a:pPr marL="457200" lvl="0" indent="0" algn="l" rtl="0">
              <a:lnSpc>
                <a:spcPct val="115000"/>
              </a:lnSpc>
              <a:spcBef>
                <a:spcPts val="0"/>
              </a:spcBef>
              <a:spcAft>
                <a:spcPts val="0"/>
              </a:spcAft>
              <a:buClr>
                <a:schemeClr val="dk1"/>
              </a:buClr>
              <a:buSzPts val="2600"/>
              <a:buFont typeface="Arial"/>
              <a:buNone/>
            </a:pPr>
            <a:endParaRPr lang="en-GB" dirty="0">
              <a:solidFill>
                <a:srgbClr val="16264D"/>
              </a:solidFill>
              <a:latin typeface="Roboto Black"/>
              <a:ea typeface="Roboto Black"/>
              <a:cs typeface="Roboto Black"/>
              <a:sym typeface="Roboto Black"/>
            </a:endParaRPr>
          </a:p>
          <a:p>
            <a:pPr marL="457200" lvl="0" indent="0" algn="l" rtl="0">
              <a:lnSpc>
                <a:spcPct val="115000"/>
              </a:lnSpc>
              <a:spcBef>
                <a:spcPts val="0"/>
              </a:spcBef>
              <a:spcAft>
                <a:spcPts val="0"/>
              </a:spcAft>
              <a:buClr>
                <a:schemeClr val="dk1"/>
              </a:buClr>
              <a:buSzPts val="2600"/>
              <a:buFont typeface="Arial"/>
              <a:buNone/>
            </a:pPr>
            <a:r>
              <a:rPr lang="en-GB" dirty="0">
                <a:solidFill>
                  <a:srgbClr val="16264D"/>
                </a:solidFill>
                <a:latin typeface="Roboto Black"/>
                <a:ea typeface="Roboto Black"/>
                <a:cs typeface="Roboto Black"/>
                <a:sym typeface="Roboto Black"/>
              </a:rPr>
              <a:t>“An algorithm is a sequence of steps (rules) to solve a problem. Must be finite and solves the problem”</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Algorithms allow us to solve problems by following sequence of steps to reach the solution. </a:t>
            </a:r>
          </a:p>
          <a:p>
            <a:pPr marL="0" lvl="0" indent="0" algn="l" rtl="0">
              <a:lnSpc>
                <a:spcPct val="100000"/>
              </a:lnSpc>
              <a:spcBef>
                <a:spcPts val="0"/>
              </a:spcBef>
              <a:spcAft>
                <a:spcPts val="0"/>
              </a:spcAft>
              <a:buClr>
                <a:schemeClr val="dk1"/>
              </a:buClr>
              <a:buSzPts val="1200"/>
              <a:buFont typeface="Calibri"/>
              <a:buNone/>
            </a:pPr>
            <a:r>
              <a:rPr lang="en-GB" dirty="0"/>
              <a:t>It is the way computers are able to solve problems. When we write rules for a computer to solve problems, we are writing algorithms.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c27027af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8c27027af1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Let’s think of a very basic algo that takes the data, multiplies them by 5 and adds 7. </a:t>
            </a:r>
          </a:p>
          <a:p>
            <a:pPr marL="0" lvl="0" indent="0" algn="l" rtl="0">
              <a:lnSpc>
                <a:spcPct val="100000"/>
              </a:lnSpc>
              <a:spcBef>
                <a:spcPts val="0"/>
              </a:spcBef>
              <a:spcAft>
                <a:spcPts val="0"/>
              </a:spcAft>
              <a:buClr>
                <a:schemeClr val="dk1"/>
              </a:buClr>
              <a:buSzPts val="1200"/>
              <a:buFont typeface="Calibri"/>
              <a:buNone/>
            </a:pPr>
            <a:r>
              <a:rPr lang="en-GB" dirty="0"/>
              <a:t>This is translated into a simple straight line equation.</a:t>
            </a:r>
          </a:p>
          <a:p>
            <a:pPr marL="0" lvl="0" indent="0" algn="l" rtl="0">
              <a:lnSpc>
                <a:spcPct val="100000"/>
              </a:lnSpc>
              <a:spcBef>
                <a:spcPts val="0"/>
              </a:spcBef>
              <a:spcAft>
                <a:spcPts val="0"/>
              </a:spcAft>
              <a:buClr>
                <a:schemeClr val="dk1"/>
              </a:buClr>
              <a:buSzPts val="1200"/>
              <a:buFont typeface="Calibri"/>
              <a:buNone/>
            </a:pPr>
            <a:r>
              <a:rPr lang="en-GB" dirty="0"/>
              <a:t>But if you just throw that equation into the computer, it throws an error because it is not written algorithmically.</a:t>
            </a:r>
            <a:endParaRPr dirty="0"/>
          </a:p>
          <a:p>
            <a:pPr marL="0" lvl="0" indent="0" algn="l" rtl="0">
              <a:lnSpc>
                <a:spcPct val="100000"/>
              </a:lnSpc>
              <a:spcBef>
                <a:spcPts val="0"/>
              </a:spcBef>
              <a:spcAft>
                <a:spcPts val="0"/>
              </a:spcAft>
              <a:buClr>
                <a:schemeClr val="dk1"/>
              </a:buClr>
              <a:buSzPts val="1200"/>
              <a:buFont typeface="Calibri"/>
              <a:buNone/>
            </a:pPr>
            <a:r>
              <a:rPr lang="en-GB" dirty="0"/>
              <a:t>To make the computer solve problems using that equation, we need to write the rules on the left in a language that the computer understands. </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In other words, by understanding algorithms you will be able to explain to the computer the series of steps you want it to follow in order to solve a problem. </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c27027af1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g8c27027af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c27027af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g8c27027af1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Answer:</a:t>
            </a:r>
            <a:endParaRPr dirty="0"/>
          </a:p>
          <a:p>
            <a:pPr marL="0" lvl="0" indent="0" algn="l" rtl="0">
              <a:lnSpc>
                <a:spcPct val="100000"/>
              </a:lnSpc>
              <a:spcBef>
                <a:spcPts val="0"/>
              </a:spcBef>
              <a:spcAft>
                <a:spcPts val="0"/>
              </a:spcAft>
              <a:buClr>
                <a:schemeClr val="dk1"/>
              </a:buClr>
              <a:buSzPts val="1200"/>
              <a:buFont typeface="Calibri"/>
              <a:buNone/>
            </a:pPr>
            <a:r>
              <a:rPr lang="en-GB" dirty="0"/>
              <a:t>Price = 114*</a:t>
            </a:r>
            <a:r>
              <a:rPr lang="en-GB" dirty="0" err="1"/>
              <a:t>sq_footage</a:t>
            </a:r>
            <a:r>
              <a:rPr lang="en-GB" dirty="0"/>
              <a:t> + 10000</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285000/2500 =114</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Y=</a:t>
            </a:r>
            <a:r>
              <a:rPr lang="en-GB" dirty="0" err="1"/>
              <a:t>mx+C</a:t>
            </a:r>
            <a:endParaRPr lang="en-GB" dirty="0"/>
          </a:p>
          <a:p>
            <a:pPr marL="0" lvl="0" indent="0" algn="l" rtl="0">
              <a:lnSpc>
                <a:spcPct val="100000"/>
              </a:lnSpc>
              <a:spcBef>
                <a:spcPts val="0"/>
              </a:spcBef>
              <a:spcAft>
                <a:spcPts val="0"/>
              </a:spcAft>
              <a:buClr>
                <a:schemeClr val="dk1"/>
              </a:buClr>
              <a:buSzPts val="1200"/>
              <a:buFont typeface="Calibri"/>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Part 1 – Data Science</a:t>
            </a:r>
            <a:endParaRPr dirty="0"/>
          </a:p>
        </p:txBody>
      </p:sp>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a51f0fa9f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9a51f0fa9f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100"/>
              </a:spcBef>
              <a:spcAft>
                <a:spcPts val="0"/>
              </a:spcAft>
              <a:buClr>
                <a:schemeClr val="dk1"/>
              </a:buClr>
              <a:buSzPts val="1100"/>
              <a:buFont typeface="Arial"/>
              <a:buNone/>
            </a:pPr>
            <a:r>
              <a:rPr lang="en-GB" sz="1050" dirty="0">
                <a:latin typeface="Arial"/>
                <a:ea typeface="Arial"/>
                <a:cs typeface="Arial"/>
                <a:sym typeface="Arial"/>
              </a:rPr>
              <a:t>This is an example of a model built with the intent of predicting price. The algorithm is simple and built off of limited information. Typically, our models will be more complex, and we'll consider a greater amount of prior data before developing a final algorithm.</a:t>
            </a:r>
            <a:endParaRPr sz="105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457200" marR="0" lvl="0" indent="-336550" algn="l" rtl="0">
              <a:lnSpc>
                <a:spcPct val="100000"/>
              </a:lnSpc>
              <a:spcBef>
                <a:spcPts val="0"/>
              </a:spcBef>
              <a:spcAft>
                <a:spcPts val="0"/>
              </a:spcAft>
              <a:buClr>
                <a:srgbClr val="000000"/>
              </a:buClr>
              <a:buSzPts val="1700"/>
              <a:buChar char="●"/>
            </a:pPr>
            <a:r>
              <a:rPr lang="en-GB" sz="1200" dirty="0"/>
              <a:t>From the information given, we work out that this is a linear model. I.e. the dependent variable (price) increases as the independent variable (sq. footage) increases. </a:t>
            </a:r>
          </a:p>
          <a:p>
            <a:pPr marL="457200" marR="0" lvl="0" indent="0" algn="l" rtl="0">
              <a:lnSpc>
                <a:spcPct val="100000"/>
              </a:lnSpc>
              <a:spcBef>
                <a:spcPts val="0"/>
              </a:spcBef>
              <a:spcAft>
                <a:spcPts val="0"/>
              </a:spcAft>
              <a:buNone/>
            </a:pPr>
            <a:endParaRPr lang="en-GB" sz="1200" dirty="0"/>
          </a:p>
          <a:p>
            <a:pPr marL="457200" marR="0" lvl="0" indent="-336550" algn="l" rtl="0">
              <a:lnSpc>
                <a:spcPct val="100000"/>
              </a:lnSpc>
              <a:spcBef>
                <a:spcPts val="0"/>
              </a:spcBef>
              <a:spcAft>
                <a:spcPts val="0"/>
              </a:spcAft>
              <a:buClr>
                <a:srgbClr val="000000"/>
              </a:buClr>
              <a:buSzPts val="1700"/>
              <a:buChar char="●"/>
            </a:pPr>
            <a:r>
              <a:rPr lang="en-GB" sz="1200" dirty="0"/>
              <a:t>The general equation for a linear models is: y=</a:t>
            </a:r>
            <a:r>
              <a:rPr lang="en-GB" sz="1200" dirty="0" err="1"/>
              <a:t>mx+c</a:t>
            </a:r>
            <a:r>
              <a:rPr lang="en-GB" sz="1200" dirty="0"/>
              <a:t> </a:t>
            </a:r>
          </a:p>
          <a:p>
            <a:pPr marL="0" marR="0" lvl="0" indent="0" algn="l" rtl="0">
              <a:lnSpc>
                <a:spcPct val="100000"/>
              </a:lnSpc>
              <a:spcBef>
                <a:spcPts val="0"/>
              </a:spcBef>
              <a:spcAft>
                <a:spcPts val="0"/>
              </a:spcAft>
              <a:buNone/>
            </a:pPr>
            <a:endParaRPr lang="en-GB" sz="1200" dirty="0"/>
          </a:p>
          <a:p>
            <a:pPr marL="457200" marR="0" lvl="0" indent="-336550" algn="l" rtl="0">
              <a:lnSpc>
                <a:spcPct val="100000"/>
              </a:lnSpc>
              <a:spcBef>
                <a:spcPts val="0"/>
              </a:spcBef>
              <a:spcAft>
                <a:spcPts val="0"/>
              </a:spcAft>
              <a:buClr>
                <a:srgbClr val="000000"/>
              </a:buClr>
              <a:buSzPts val="1700"/>
              <a:buChar char="●"/>
            </a:pPr>
            <a:r>
              <a:rPr lang="en-GB" sz="1200" dirty="0"/>
              <a:t>We know that stamp duty is paid for each sale. That is a constant value is added on top of evert sale. Hence </a:t>
            </a:r>
            <a:r>
              <a:rPr lang="en-GB" sz="1200" i="1" dirty="0"/>
              <a:t>b=10000.</a:t>
            </a:r>
          </a:p>
          <a:p>
            <a:pPr marL="457200" marR="0" lvl="0" indent="0" algn="l" rtl="0">
              <a:lnSpc>
                <a:spcPct val="100000"/>
              </a:lnSpc>
              <a:spcBef>
                <a:spcPts val="0"/>
              </a:spcBef>
              <a:spcAft>
                <a:spcPts val="0"/>
              </a:spcAft>
              <a:buNone/>
            </a:pPr>
            <a:endParaRPr lang="en-GB" sz="1200" i="1" dirty="0"/>
          </a:p>
          <a:p>
            <a:pPr marL="457200" marR="0" lvl="0" indent="-336550" algn="l" rtl="0">
              <a:lnSpc>
                <a:spcPct val="100000"/>
              </a:lnSpc>
              <a:spcBef>
                <a:spcPts val="0"/>
              </a:spcBef>
              <a:spcAft>
                <a:spcPts val="0"/>
              </a:spcAft>
              <a:buSzPts val="1700"/>
              <a:buChar char="●"/>
            </a:pPr>
            <a:r>
              <a:rPr lang="en-GB" sz="1200" dirty="0"/>
              <a:t>We also know that a 2500 sq. footage property was sold for 285000. What is the constant of proportionality in this case? 285000/2500 = 114. Hence </a:t>
            </a:r>
            <a:r>
              <a:rPr lang="en-GB" sz="1200" i="1" dirty="0"/>
              <a:t>m=114.</a:t>
            </a:r>
          </a:p>
          <a:p>
            <a:pPr marL="0" marR="0" lvl="0" indent="0" algn="l" rtl="0">
              <a:lnSpc>
                <a:spcPct val="100000"/>
              </a:lnSpc>
              <a:spcBef>
                <a:spcPts val="0"/>
              </a:spcBef>
              <a:spcAft>
                <a:spcPts val="0"/>
              </a:spcAft>
              <a:buNone/>
            </a:pPr>
            <a:endParaRPr lang="en-GB" sz="1200" dirty="0"/>
          </a:p>
          <a:p>
            <a:pPr marL="457200" marR="0" lvl="0" indent="-336550" algn="l" rtl="0">
              <a:lnSpc>
                <a:spcPct val="100000"/>
              </a:lnSpc>
              <a:spcBef>
                <a:spcPts val="0"/>
              </a:spcBef>
              <a:spcAft>
                <a:spcPts val="0"/>
              </a:spcAft>
              <a:buSzPts val="1700"/>
              <a:buFont typeface="Roboto Mono"/>
              <a:buChar char="●"/>
            </a:pPr>
            <a:r>
              <a:rPr lang="en-GB" sz="1200" dirty="0"/>
              <a:t>Hence our model (</a:t>
            </a:r>
            <a:r>
              <a:rPr lang="en-GB" sz="1200" dirty="0" err="1"/>
              <a:t>ie</a:t>
            </a:r>
            <a:r>
              <a:rPr lang="en-GB" sz="1200" dirty="0"/>
              <a:t>. equation) would be: </a:t>
            </a:r>
            <a:r>
              <a:rPr lang="en-GB" sz="1600" b="1" dirty="0">
                <a:solidFill>
                  <a:schemeClr val="dk1"/>
                </a:solidFill>
              </a:rPr>
              <a:t>Price = 114*</a:t>
            </a:r>
            <a:r>
              <a:rPr lang="en-GB" sz="1600" b="1" dirty="0" err="1">
                <a:solidFill>
                  <a:schemeClr val="dk1"/>
                </a:solidFill>
              </a:rPr>
              <a:t>sq_footage</a:t>
            </a:r>
            <a:r>
              <a:rPr lang="en-GB" sz="1600" b="1" dirty="0">
                <a:solidFill>
                  <a:schemeClr val="dk1"/>
                </a:solidFill>
              </a:rPr>
              <a:t> + 10000</a:t>
            </a:r>
            <a:endParaRPr lang="en-GB" sz="1800" b="1" dirty="0"/>
          </a:p>
          <a:p>
            <a:pPr marL="0" marR="0" lvl="0" indent="0" algn="l" rtl="0">
              <a:lnSpc>
                <a:spcPct val="100000"/>
              </a:lnSpc>
              <a:spcBef>
                <a:spcPts val="0"/>
              </a:spcBef>
              <a:spcAft>
                <a:spcPts val="0"/>
              </a:spcAft>
              <a:buNone/>
            </a:pPr>
            <a:endParaRPr lang="en-GB" sz="1200" i="1" dirty="0"/>
          </a:p>
          <a:p>
            <a:pPr marL="0" lvl="0" indent="0" algn="l" rtl="0">
              <a:lnSpc>
                <a:spcPct val="100000"/>
              </a:lnSpc>
              <a:spcBef>
                <a:spcPts val="0"/>
              </a:spcBef>
              <a:spcAft>
                <a:spcPts val="0"/>
              </a:spcAft>
              <a:buClr>
                <a:schemeClr val="dk1"/>
              </a:buClr>
              <a:buSzPts val="1200"/>
              <a:buFont typeface="Calibri"/>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a51f0fa9f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a51f0fa9f_1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736600" marR="279400" lvl="0" indent="-301625" algn="l" rtl="0">
              <a:lnSpc>
                <a:spcPct val="142857"/>
              </a:lnSpc>
              <a:spcBef>
                <a:spcPts val="2200"/>
              </a:spcBef>
              <a:spcAft>
                <a:spcPts val="0"/>
              </a:spcAft>
              <a:buClr>
                <a:schemeClr val="dk1"/>
              </a:buClr>
              <a:buSzPts val="1150"/>
              <a:buChar char="●"/>
            </a:pPr>
            <a:r>
              <a:rPr lang="en-GB" sz="1150" b="1" dirty="0">
                <a:solidFill>
                  <a:srgbClr val="CC0000"/>
                </a:solidFill>
                <a:latin typeface="Arial"/>
                <a:ea typeface="Arial"/>
                <a:cs typeface="Arial"/>
                <a:sym typeface="Arial"/>
              </a:rPr>
              <a:t>Here’s two definitions we’ll be coming across often when we do ML </a:t>
            </a:r>
          </a:p>
          <a:p>
            <a:pPr marL="736600" marR="279400" lvl="0" indent="-301625" algn="l" rtl="0">
              <a:lnSpc>
                <a:spcPct val="142857"/>
              </a:lnSpc>
              <a:spcBef>
                <a:spcPts val="2200"/>
              </a:spcBef>
              <a:spcAft>
                <a:spcPts val="0"/>
              </a:spcAft>
              <a:buClr>
                <a:schemeClr val="dk1"/>
              </a:buClr>
              <a:buSzPts val="1150"/>
              <a:buChar char="●"/>
            </a:pPr>
            <a:endParaRPr lang="en-GB" sz="1150" b="1" dirty="0">
              <a:solidFill>
                <a:srgbClr val="CC0000"/>
              </a:solidFill>
              <a:latin typeface="Arial"/>
              <a:ea typeface="Arial"/>
              <a:cs typeface="Arial"/>
              <a:sym typeface="Arial"/>
            </a:endParaRPr>
          </a:p>
          <a:p>
            <a:pPr marL="736600" marR="279400" lvl="0" indent="-301625" algn="l" rtl="0">
              <a:lnSpc>
                <a:spcPct val="142857"/>
              </a:lnSpc>
              <a:spcBef>
                <a:spcPts val="2200"/>
              </a:spcBef>
              <a:spcAft>
                <a:spcPts val="0"/>
              </a:spcAft>
              <a:buClr>
                <a:schemeClr val="dk1"/>
              </a:buClr>
              <a:buSzPts val="1150"/>
              <a:buChar char="●"/>
            </a:pPr>
            <a:r>
              <a:rPr lang="en-GB" sz="1150" b="1" dirty="0">
                <a:solidFill>
                  <a:srgbClr val="CC0000"/>
                </a:solidFill>
                <a:latin typeface="Arial"/>
                <a:ea typeface="Arial"/>
                <a:cs typeface="Arial"/>
                <a:sym typeface="Arial"/>
              </a:rPr>
              <a:t>Model building</a:t>
            </a:r>
            <a:r>
              <a:rPr lang="en-GB" sz="1150" dirty="0">
                <a:latin typeface="Arial"/>
                <a:ea typeface="Arial"/>
                <a:cs typeface="Arial"/>
                <a:sym typeface="Arial"/>
              </a:rPr>
              <a:t> would be the task of constructing an actual algorithm.</a:t>
            </a:r>
            <a:endParaRPr sz="1150" dirty="0">
              <a:latin typeface="Arial"/>
              <a:ea typeface="Arial"/>
              <a:cs typeface="Arial"/>
              <a:sym typeface="Arial"/>
            </a:endParaRPr>
          </a:p>
          <a:p>
            <a:pPr marL="1460500" marR="546100" lvl="1" indent="-301625" algn="l" rtl="0">
              <a:lnSpc>
                <a:spcPct val="142857"/>
              </a:lnSpc>
              <a:spcBef>
                <a:spcPts val="0"/>
              </a:spcBef>
              <a:spcAft>
                <a:spcPts val="0"/>
              </a:spcAft>
              <a:buClr>
                <a:schemeClr val="dk1"/>
              </a:buClr>
              <a:buSzPts val="1150"/>
              <a:buChar char="○"/>
            </a:pPr>
            <a:r>
              <a:rPr lang="en-GB" sz="1150" dirty="0">
                <a:latin typeface="Arial"/>
                <a:ea typeface="Arial"/>
                <a:cs typeface="Arial"/>
                <a:sym typeface="Arial"/>
              </a:rPr>
              <a:t>This is the linear model of y=</a:t>
            </a:r>
            <a:r>
              <a:rPr lang="en-GB" sz="1150" dirty="0" err="1">
                <a:latin typeface="Arial"/>
                <a:ea typeface="Arial"/>
                <a:cs typeface="Arial"/>
                <a:sym typeface="Arial"/>
              </a:rPr>
              <a:t>mx+c</a:t>
            </a:r>
            <a:endParaRPr sz="1150" dirty="0">
              <a:latin typeface="Arial"/>
              <a:ea typeface="Arial"/>
              <a:cs typeface="Arial"/>
              <a:sym typeface="Arial"/>
            </a:endParaRPr>
          </a:p>
          <a:p>
            <a:pPr marL="736600" marR="279400" lvl="0" indent="-301625" algn="l" rtl="0">
              <a:lnSpc>
                <a:spcPct val="142857"/>
              </a:lnSpc>
              <a:spcBef>
                <a:spcPts val="0"/>
              </a:spcBef>
              <a:spcAft>
                <a:spcPts val="0"/>
              </a:spcAft>
              <a:buClr>
                <a:schemeClr val="dk1"/>
              </a:buClr>
              <a:buSzPts val="1150"/>
              <a:buChar char="●"/>
            </a:pPr>
            <a:r>
              <a:rPr lang="en-GB" sz="1150" b="1" dirty="0">
                <a:solidFill>
                  <a:srgbClr val="CC0000"/>
                </a:solidFill>
                <a:latin typeface="Arial"/>
                <a:ea typeface="Arial"/>
                <a:cs typeface="Arial"/>
                <a:sym typeface="Arial"/>
              </a:rPr>
              <a:t>Training</a:t>
            </a:r>
            <a:r>
              <a:rPr lang="en-GB" sz="1150" dirty="0">
                <a:latin typeface="Arial"/>
                <a:ea typeface="Arial"/>
                <a:cs typeface="Arial"/>
                <a:sym typeface="Arial"/>
              </a:rPr>
              <a:t> involves figuring out the coefficient and the Y intercept the model uses for </a:t>
            </a:r>
            <a:r>
              <a:rPr lang="en-GB" sz="1150" i="1" dirty="0">
                <a:latin typeface="Arial"/>
                <a:ea typeface="Arial"/>
                <a:cs typeface="Arial"/>
                <a:sym typeface="Arial"/>
              </a:rPr>
              <a:t>our intended purpose</a:t>
            </a:r>
            <a:r>
              <a:rPr lang="en-GB" sz="1150" dirty="0">
                <a:latin typeface="Arial"/>
                <a:ea typeface="Arial"/>
                <a:cs typeface="Arial"/>
                <a:sym typeface="Arial"/>
              </a:rPr>
              <a:t>. </a:t>
            </a:r>
            <a:endParaRPr sz="1150" dirty="0">
              <a:latin typeface="Arial"/>
              <a:ea typeface="Arial"/>
              <a:cs typeface="Arial"/>
              <a:sym typeface="Arial"/>
            </a:endParaRPr>
          </a:p>
          <a:p>
            <a:pPr marL="1460500" marR="546100" lvl="1" indent="-301625" algn="l" rtl="0">
              <a:lnSpc>
                <a:spcPct val="142857"/>
              </a:lnSpc>
              <a:spcBef>
                <a:spcPts val="0"/>
              </a:spcBef>
              <a:spcAft>
                <a:spcPts val="0"/>
              </a:spcAft>
              <a:buClr>
                <a:schemeClr val="dk1"/>
              </a:buClr>
              <a:buSzPts val="1150"/>
              <a:buChar char="○"/>
            </a:pPr>
            <a:r>
              <a:rPr lang="en-GB" sz="1150" dirty="0">
                <a:latin typeface="Arial"/>
                <a:ea typeface="Arial"/>
                <a:cs typeface="Arial"/>
                <a:sym typeface="Arial"/>
              </a:rPr>
              <a:t>The coefficients uncovered via training were </a:t>
            </a:r>
            <a:r>
              <a:rPr lang="en-GB" sz="1150" b="1" i="1" dirty="0">
                <a:latin typeface="Arial"/>
                <a:ea typeface="Arial"/>
                <a:cs typeface="Arial"/>
                <a:sym typeface="Arial"/>
              </a:rPr>
              <a:t>b=10000</a:t>
            </a:r>
            <a:r>
              <a:rPr lang="en-GB" sz="1150" dirty="0">
                <a:latin typeface="Arial"/>
                <a:ea typeface="Arial"/>
                <a:cs typeface="Arial"/>
                <a:sym typeface="Arial"/>
              </a:rPr>
              <a:t>  and </a:t>
            </a:r>
            <a:r>
              <a:rPr lang="en-GB" sz="1150" i="1" dirty="0">
                <a:latin typeface="Arial"/>
                <a:ea typeface="Arial"/>
                <a:cs typeface="Arial"/>
                <a:sym typeface="Arial"/>
              </a:rPr>
              <a:t>m=114</a:t>
            </a:r>
            <a:endParaRPr sz="1150" i="1" dirty="0">
              <a:latin typeface="Arial"/>
              <a:ea typeface="Arial"/>
              <a:cs typeface="Arial"/>
              <a:sym typeface="Arial"/>
            </a:endParaRPr>
          </a:p>
          <a:p>
            <a:pPr marL="0" marR="546100" lvl="0" indent="0" algn="l" rtl="0">
              <a:lnSpc>
                <a:spcPct val="142857"/>
              </a:lnSpc>
              <a:spcBef>
                <a:spcPts val="2200"/>
              </a:spcBef>
              <a:spcAft>
                <a:spcPts val="0"/>
              </a:spcAft>
              <a:buNone/>
            </a:pPr>
            <a:endParaRPr lang="en-GB" sz="1150" i="1" dirty="0">
              <a:latin typeface="Arial"/>
              <a:ea typeface="Arial"/>
              <a:cs typeface="Arial"/>
              <a:sym typeface="Arial"/>
            </a:endParaRPr>
          </a:p>
          <a:p>
            <a:pPr marL="0" marR="546100" lvl="0" indent="0" algn="l" rtl="0">
              <a:lnSpc>
                <a:spcPct val="142857"/>
              </a:lnSpc>
              <a:spcBef>
                <a:spcPts val="2200"/>
              </a:spcBef>
              <a:spcAft>
                <a:spcPts val="0"/>
              </a:spcAft>
              <a:buNone/>
            </a:pPr>
            <a:r>
              <a:rPr lang="en-GB" sz="1150" i="1" dirty="0">
                <a:latin typeface="Arial"/>
                <a:ea typeface="Arial"/>
                <a:cs typeface="Arial"/>
                <a:sym typeface="Arial"/>
              </a:rPr>
              <a:t>In real business case scenarios we will have to feed our model with loads of values of price and square footage size before we can define what  values b and m carry. </a:t>
            </a:r>
            <a:endParaRPr sz="1150" i="1" dirty="0">
              <a:latin typeface="Arial"/>
              <a:ea typeface="Arial"/>
              <a:cs typeface="Arial"/>
              <a:sym typeface="Arial"/>
            </a:endParaRPr>
          </a:p>
          <a:p>
            <a:pPr marL="0" marR="546100" lvl="0" indent="0" algn="l" rtl="0">
              <a:lnSpc>
                <a:spcPct val="142857"/>
              </a:lnSpc>
              <a:spcBef>
                <a:spcPts val="2200"/>
              </a:spcBef>
              <a:spcAft>
                <a:spcPts val="0"/>
              </a:spcAft>
              <a:buClr>
                <a:schemeClr val="dk1"/>
              </a:buClr>
              <a:buSzPts val="1100"/>
              <a:buFont typeface="Arial"/>
              <a:buNone/>
            </a:pPr>
            <a:endParaRPr sz="1950" dirty="0">
              <a:latin typeface="Arial"/>
              <a:ea typeface="Arial"/>
              <a:cs typeface="Arial"/>
              <a:sym typeface="Arial"/>
            </a:endParaRPr>
          </a:p>
          <a:p>
            <a:pPr marL="0" lvl="0" indent="0" algn="l" rtl="0">
              <a:spcBef>
                <a:spcPts val="0"/>
              </a:spcBef>
              <a:spcAft>
                <a:spcPts val="0"/>
              </a:spcAft>
              <a:buNone/>
            </a:pPr>
            <a:endParaRPr dirty="0"/>
          </a:p>
        </p:txBody>
      </p:sp>
      <p:sp>
        <p:nvSpPr>
          <p:cNvPr id="232" name="Google Shape;232;g9a51f0fa9f_1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c27027af1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3" name="Google Shape;253;g8c27027af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borrows many methods from data science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44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602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“Data is the new oil.”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Has any of you heard this phrase before?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This phrase was coined in 2006 by Clive </a:t>
            </a:r>
            <a:r>
              <a:rPr lang="en-US" dirty="0" err="1"/>
              <a:t>Huby</a:t>
            </a:r>
            <a:r>
              <a:rPr lang="en-US" dirty="0"/>
              <a:t>, a British data commercialization entrepreneur,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other words it states that</a:t>
            </a:r>
          </a:p>
          <a:p>
            <a:r>
              <a:rPr lang="en-US" dirty="0"/>
              <a:t>Data is just like crude oil. It’s valuable, but if unrefined it cannot really be used.</a:t>
            </a:r>
          </a:p>
          <a:p>
            <a:r>
              <a:rPr lang="en-US" dirty="0"/>
              <a:t> It has to be changed into gas, plastic, chemicals, </a:t>
            </a:r>
            <a:r>
              <a:rPr lang="en-US" dirty="0" err="1"/>
              <a:t>etc</a:t>
            </a:r>
            <a:r>
              <a:rPr lang="en-US" dirty="0"/>
              <a:t> to create a valuable entity that drives profitable activity;</a:t>
            </a:r>
          </a:p>
          <a:p>
            <a:r>
              <a:rPr lang="en-US" dirty="0"/>
              <a:t> so data must be broken down and analyzed for it to have any value.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give you </a:t>
            </a:r>
            <a:r>
              <a:rPr lang="en-US" sz="1200" kern="1200" baseline="0" dirty="0" err="1">
                <a:solidFill>
                  <a:schemeClr val="tx1"/>
                </a:solidFill>
                <a:effectLst/>
                <a:latin typeface="+mn-lt"/>
                <a:ea typeface="+mn-ea"/>
                <a:cs typeface="+mn-cs"/>
              </a:rPr>
              <a:t>abit</a:t>
            </a:r>
            <a:r>
              <a:rPr lang="en-US" sz="1200" kern="1200" baseline="0" dirty="0">
                <a:solidFill>
                  <a:schemeClr val="tx1"/>
                </a:solidFill>
                <a:effectLst/>
                <a:latin typeface="+mn-lt"/>
                <a:ea typeface="+mn-ea"/>
                <a:cs typeface="+mn-cs"/>
              </a:rPr>
              <a:t> of context of the exponential data increase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same amount of data that was generated every 2 days in 2011, it is now generated in every 10 minutes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This is immense!</a:t>
            </a:r>
            <a:endParaRPr lang="en-US" dirty="0"/>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F86237-27DE-4841-AAE6-1C7638547984}" type="slidenum">
              <a:rPr lang="en-US" smtClean="0"/>
              <a:t>5</a:t>
            </a:fld>
            <a:endParaRPr lang="en-US"/>
          </a:p>
        </p:txBody>
      </p:sp>
    </p:spTree>
    <p:extLst>
      <p:ext uri="{BB962C8B-B14F-4D97-AF65-F5344CB8AC3E}">
        <p14:creationId xmlns:p14="http://schemas.microsoft.com/office/powerpoint/2010/main" val="3227084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8c27027af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g8c27027af1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So what is the science of data?</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Data science lies at the intersection of</a:t>
            </a:r>
            <a:r>
              <a:rPr lang="en-GB" b="1" dirty="0"/>
              <a:t> business knowledge</a:t>
            </a:r>
            <a:r>
              <a:rPr lang="en-GB" dirty="0"/>
              <a:t>, </a:t>
            </a:r>
            <a:r>
              <a:rPr lang="en-GB" b="1" dirty="0"/>
              <a:t>statistical analysis</a:t>
            </a:r>
            <a:r>
              <a:rPr lang="en-GB" dirty="0"/>
              <a:t>, and </a:t>
            </a:r>
            <a:r>
              <a:rPr lang="en-GB" b="1" dirty="0"/>
              <a:t>computer science</a:t>
            </a:r>
            <a:r>
              <a:rPr lang="en-GB" dirty="0"/>
              <a:t>. </a:t>
            </a:r>
          </a:p>
          <a:p>
            <a:pPr>
              <a:defRPr/>
            </a:pPr>
            <a:r>
              <a:rPr lang="en-US" sz="1200" b="0" i="0" u="none" strike="noStrike" cap="none" dirty="0">
                <a:solidFill>
                  <a:schemeClr val="dk1"/>
                </a:solidFill>
                <a:latin typeface="Calibri"/>
                <a:ea typeface="Calibri"/>
                <a:cs typeface="Calibri"/>
                <a:sym typeface="Calibri"/>
              </a:rPr>
              <a:t>Data science (DS) is a multidisciplinary field of study with a goal to address the challenges in data</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A skilful data scientist uses their business knowledge to understand a problem, </a:t>
            </a:r>
          </a:p>
          <a:p>
            <a:pPr marL="0" lvl="0" indent="0" algn="l" rtl="0">
              <a:lnSpc>
                <a:spcPct val="100000"/>
              </a:lnSpc>
              <a:spcBef>
                <a:spcPts val="0"/>
              </a:spcBef>
              <a:spcAft>
                <a:spcPts val="0"/>
              </a:spcAft>
              <a:buClr>
                <a:schemeClr val="dk1"/>
              </a:buClr>
              <a:buSzPts val="1200"/>
              <a:buFont typeface="Calibri"/>
              <a:buNone/>
            </a:pPr>
            <a:r>
              <a:rPr lang="en-GB" dirty="0"/>
              <a:t>applies statistical techniques to collect data and model solutions, </a:t>
            </a:r>
            <a:endParaRPr dirty="0"/>
          </a:p>
          <a:p>
            <a:pPr marL="0" lvl="0" indent="0" algn="l" rtl="0">
              <a:lnSpc>
                <a:spcPct val="100000"/>
              </a:lnSpc>
              <a:spcBef>
                <a:spcPts val="0"/>
              </a:spcBef>
              <a:spcAft>
                <a:spcPts val="0"/>
              </a:spcAft>
              <a:buClr>
                <a:schemeClr val="dk1"/>
              </a:buClr>
              <a:buSzPts val="1200"/>
              <a:buFont typeface="Calibri"/>
              <a:buNone/>
            </a:pPr>
            <a:r>
              <a:rPr lang="en-GB" dirty="0"/>
              <a:t>and writes programs to run their analysis and generate results.</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To be successful in this field you will need to be able to demonstrate all 3.</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Remember that this won’t happen overnight and that it will take practise and dedication.</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goal of </a:t>
            </a:r>
            <a:r>
              <a:rPr lang="en-US" dirty="0" err="1"/>
              <a:t>datascience</a:t>
            </a:r>
            <a:r>
              <a:rPr lang="en-US" dirty="0"/>
              <a:t> can be summarized in a sentence. </a:t>
            </a:r>
          </a:p>
          <a:p>
            <a:endParaRPr lang="en-US" dirty="0"/>
          </a:p>
          <a:p>
            <a:r>
              <a:rPr lang="en-US" dirty="0"/>
              <a:t>Turn data into data products. </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data product</a:t>
            </a:r>
            <a:r>
              <a:rPr lang="en-GB" sz="1200" b="0" i="0" u="none" strike="noStrike" cap="none" dirty="0">
                <a:solidFill>
                  <a:schemeClr val="dk1"/>
                </a:solidFill>
                <a:effectLst/>
                <a:latin typeface="Calibri"/>
                <a:ea typeface="Calibri"/>
                <a:cs typeface="Calibri"/>
                <a:sym typeface="Calibri"/>
              </a:rPr>
              <a:t> is something that you sell which is purely (or derived from pure) data</a:t>
            </a:r>
            <a:endParaRPr lang="en-US" dirty="0"/>
          </a:p>
          <a:p>
            <a:endParaRPr lang="en-US" dirty="0"/>
          </a:p>
          <a:p>
            <a:r>
              <a:rPr lang="en-US" dirty="0"/>
              <a:t>And according to McKinsey global </a:t>
            </a:r>
            <a:r>
              <a:rPr lang="en-US" dirty="0" err="1"/>
              <a:t>insititute</a:t>
            </a:r>
            <a:r>
              <a:rPr lang="en-US" dirty="0"/>
              <a:t> data, data is a 300 Billion a year industry.</a:t>
            </a:r>
          </a:p>
          <a:p>
            <a:endParaRPr lang="en-US" dirty="0"/>
          </a:p>
          <a:p>
            <a:r>
              <a:rPr lang="en-US" dirty="0"/>
              <a:t>What are some examples of data products?</a:t>
            </a:r>
          </a:p>
          <a:p>
            <a:endParaRPr lang="en-US" dirty="0"/>
          </a:p>
          <a:p>
            <a:r>
              <a:rPr lang="en-US" dirty="0"/>
              <a:t>Amazon product recommendations, Netflix movie suggestions, Targeted marketing, Loyalty </a:t>
            </a:r>
            <a:r>
              <a:rPr lang="en-US" dirty="0" err="1"/>
              <a:t>programmes</a:t>
            </a:r>
            <a:r>
              <a:rPr lang="en-US" dirty="0"/>
              <a:t>,</a:t>
            </a:r>
          </a:p>
          <a:p>
            <a:r>
              <a:rPr lang="en-GB" sz="1200" b="0" i="0" u="none" strike="noStrike" cap="none" dirty="0">
                <a:solidFill>
                  <a:schemeClr val="dk1"/>
                </a:solidFill>
                <a:effectLst/>
                <a:latin typeface="Calibri"/>
                <a:ea typeface="Calibri"/>
                <a:cs typeface="Calibri"/>
                <a:sym typeface="Calibri"/>
              </a:rPr>
              <a:t>APIs published by Twitter, LinkedIn, Facebook etc</a:t>
            </a:r>
            <a:r>
              <a:rPr lang="en-US" dirty="0"/>
              <a:t>, Web Scrapings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506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acfe23f95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g8acfe23f95_0_1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So who is a data scientist?</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r>
              <a:rPr lang="en-GB" dirty="0"/>
              <a:t>This tweet is one of my favourite descriptions of what makes a data scientist. </a:t>
            </a:r>
          </a:p>
          <a:p>
            <a:pPr marL="0" lvl="0" indent="0" algn="l" rtl="0">
              <a:lnSpc>
                <a:spcPct val="100000"/>
              </a:lnSpc>
              <a:spcBef>
                <a:spcPts val="0"/>
              </a:spcBef>
              <a:spcAft>
                <a:spcPts val="0"/>
              </a:spcAft>
              <a:buClr>
                <a:schemeClr val="dk1"/>
              </a:buClr>
              <a:buSzPts val="1200"/>
              <a:buFont typeface="Calibri"/>
              <a:buNone/>
            </a:pPr>
            <a:endParaRPr lang="en-GB" dirty="0"/>
          </a:p>
          <a:p>
            <a:r>
              <a:rPr lang="en-US" dirty="0"/>
              <a:t>Data scientists are the key to realizing the opportunities presented by data. </a:t>
            </a:r>
          </a:p>
          <a:p>
            <a:r>
              <a:rPr lang="en-US" dirty="0"/>
              <a:t>They bring structure to it, find compelling patterns in it, and advise executives on the implications for products, processes, and decisions</a:t>
            </a:r>
          </a:p>
          <a:p>
            <a:pPr marL="0" lvl="0" indent="0" algn="l" rtl="0">
              <a:lnSpc>
                <a:spcPct val="100000"/>
              </a:lnSpc>
              <a:spcBef>
                <a:spcPts val="0"/>
              </a:spcBef>
              <a:spcAft>
                <a:spcPts val="0"/>
              </a:spcAft>
              <a:buClr>
                <a:schemeClr val="dk1"/>
              </a:buClr>
              <a:buSzPts val="1200"/>
              <a:buFont typeface="Calibri"/>
              <a:buNone/>
            </a:pPr>
            <a:endParaRPr lang="en-GB"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dirty="0"/>
              <a:t>Take a moment to read the tweet and send in your response in the chat. </a:t>
            </a:r>
          </a:p>
          <a:p>
            <a:pPr marL="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err="1"/>
              <a:t>Sql,dataframe</a:t>
            </a:r>
            <a:r>
              <a:rPr lang="en-GB" dirty="0"/>
              <a:t> use, dashboard, clean up messy data, test a hypothesis, talk to business person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projects tend to fall into 3 broad categories.</a:t>
            </a:r>
          </a:p>
          <a:p>
            <a:endParaRPr lang="en-US" dirty="0"/>
          </a:p>
          <a:p>
            <a:r>
              <a:rPr lang="en-US" dirty="0"/>
              <a:t>Investigating – whereby we aggregate and inspect data to extract insights on what is happening</a:t>
            </a:r>
          </a:p>
          <a:p>
            <a:r>
              <a:rPr lang="en-US" dirty="0" err="1"/>
              <a:t>Perdicting</a:t>
            </a:r>
            <a:r>
              <a:rPr lang="en-US" dirty="0"/>
              <a:t> –   whereby we take data and use them to make predictions</a:t>
            </a:r>
          </a:p>
          <a:p>
            <a:r>
              <a:rPr lang="en-US" dirty="0"/>
              <a:t>And Optimizing – where we use the data to choose the best course of action for a scenario.</a:t>
            </a:r>
          </a:p>
          <a:p>
            <a:endParaRPr lang="en-US" dirty="0"/>
          </a:p>
          <a:p>
            <a:r>
              <a:rPr lang="en-US" dirty="0"/>
              <a:t>The complexity increases as we move from investigating to optimizing.</a:t>
            </a:r>
          </a:p>
          <a:p>
            <a:endParaRPr lang="en-US" dirty="0"/>
          </a:p>
          <a:p>
            <a:r>
              <a:rPr lang="en-US" dirty="0"/>
              <a:t>Let’s now look at. Bit more detail what each types entails.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452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1400"/>
              <a:buFont typeface="Arial"/>
              <a:buNone/>
              <a:defRPr sz="6933" b="0" i="0" u="none" strike="noStrike" cap="non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1400"/>
              <a:buFont typeface="Arial"/>
              <a:buNone/>
              <a:defRPr sz="6933">
                <a:solidFill>
                  <a:schemeClr val="dk1"/>
                </a:solidFill>
              </a:defRPr>
            </a:lvl2pPr>
            <a:lvl3pPr lvl="2" algn="ctr">
              <a:lnSpc>
                <a:spcPct val="100000"/>
              </a:lnSpc>
              <a:spcBef>
                <a:spcPts val="0"/>
              </a:spcBef>
              <a:spcAft>
                <a:spcPts val="0"/>
              </a:spcAft>
              <a:buClr>
                <a:schemeClr val="dk1"/>
              </a:buClr>
              <a:buSzPts val="1400"/>
              <a:buFont typeface="Arial"/>
              <a:buNone/>
              <a:defRPr sz="6933">
                <a:solidFill>
                  <a:schemeClr val="dk1"/>
                </a:solidFill>
              </a:defRPr>
            </a:lvl3pPr>
            <a:lvl4pPr lvl="3" algn="ctr">
              <a:lnSpc>
                <a:spcPct val="100000"/>
              </a:lnSpc>
              <a:spcBef>
                <a:spcPts val="0"/>
              </a:spcBef>
              <a:spcAft>
                <a:spcPts val="0"/>
              </a:spcAft>
              <a:buClr>
                <a:schemeClr val="dk1"/>
              </a:buClr>
              <a:buSzPts val="1400"/>
              <a:buFont typeface="Arial"/>
              <a:buNone/>
              <a:defRPr sz="6933">
                <a:solidFill>
                  <a:schemeClr val="dk1"/>
                </a:solidFill>
              </a:defRPr>
            </a:lvl4pPr>
            <a:lvl5pPr lvl="4" algn="ctr">
              <a:lnSpc>
                <a:spcPct val="100000"/>
              </a:lnSpc>
              <a:spcBef>
                <a:spcPts val="0"/>
              </a:spcBef>
              <a:spcAft>
                <a:spcPts val="0"/>
              </a:spcAft>
              <a:buClr>
                <a:schemeClr val="dk1"/>
              </a:buClr>
              <a:buSzPts val="1400"/>
              <a:buFont typeface="Arial"/>
              <a:buNone/>
              <a:defRPr sz="6933">
                <a:solidFill>
                  <a:schemeClr val="dk1"/>
                </a:solidFill>
              </a:defRPr>
            </a:lvl5pPr>
            <a:lvl6pPr lvl="5" algn="ctr">
              <a:lnSpc>
                <a:spcPct val="100000"/>
              </a:lnSpc>
              <a:spcBef>
                <a:spcPts val="0"/>
              </a:spcBef>
              <a:spcAft>
                <a:spcPts val="0"/>
              </a:spcAft>
              <a:buClr>
                <a:schemeClr val="dk1"/>
              </a:buClr>
              <a:buSzPts val="1400"/>
              <a:buFont typeface="Arial"/>
              <a:buNone/>
              <a:defRPr sz="6933">
                <a:solidFill>
                  <a:schemeClr val="dk1"/>
                </a:solidFill>
              </a:defRPr>
            </a:lvl6pPr>
            <a:lvl7pPr lvl="6" algn="ctr">
              <a:lnSpc>
                <a:spcPct val="100000"/>
              </a:lnSpc>
              <a:spcBef>
                <a:spcPts val="0"/>
              </a:spcBef>
              <a:spcAft>
                <a:spcPts val="0"/>
              </a:spcAft>
              <a:buClr>
                <a:schemeClr val="dk1"/>
              </a:buClr>
              <a:buSzPts val="1400"/>
              <a:buFont typeface="Arial"/>
              <a:buNone/>
              <a:defRPr sz="6933">
                <a:solidFill>
                  <a:schemeClr val="dk1"/>
                </a:solidFill>
              </a:defRPr>
            </a:lvl7pPr>
            <a:lvl8pPr lvl="7" algn="ctr">
              <a:lnSpc>
                <a:spcPct val="100000"/>
              </a:lnSpc>
              <a:spcBef>
                <a:spcPts val="0"/>
              </a:spcBef>
              <a:spcAft>
                <a:spcPts val="0"/>
              </a:spcAft>
              <a:buClr>
                <a:schemeClr val="dk1"/>
              </a:buClr>
              <a:buSzPts val="1400"/>
              <a:buFont typeface="Arial"/>
              <a:buNone/>
              <a:defRPr sz="6933">
                <a:solidFill>
                  <a:schemeClr val="dk1"/>
                </a:solidFill>
              </a:defRPr>
            </a:lvl8pPr>
            <a:lvl9pPr lvl="8" algn="ctr">
              <a:lnSpc>
                <a:spcPct val="100000"/>
              </a:lnSpc>
              <a:spcBef>
                <a:spcPts val="0"/>
              </a:spcBef>
              <a:spcAft>
                <a:spcPts val="0"/>
              </a:spcAft>
              <a:buClr>
                <a:schemeClr val="dk1"/>
              </a:buClr>
              <a:buSzPts val="1400"/>
              <a:buFont typeface="Arial"/>
              <a:buNone/>
              <a:defRPr sz="6933">
                <a:solidFill>
                  <a:schemeClr val="dk1"/>
                </a:solidFill>
              </a:defRPr>
            </a:lvl9pPr>
          </a:lstStyle>
          <a:p>
            <a:endParaRPr/>
          </a:p>
        </p:txBody>
      </p:sp>
      <p:sp>
        <p:nvSpPr>
          <p:cNvPr id="15" name="Google Shape;15;p3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1400"/>
              <a:buFont typeface="Arial"/>
              <a:buNone/>
              <a:defRPr sz="3733" b="0" i="0" u="none" strike="noStrike" cap="none">
                <a:solidFill>
                  <a:schemeClr val="dk2"/>
                </a:solidFill>
                <a:latin typeface="Arial"/>
                <a:ea typeface="Arial"/>
                <a:cs typeface="Arial"/>
                <a:sym typeface="Arial"/>
              </a:defRPr>
            </a:lvl1pPr>
            <a:lvl2pPr marR="0" lvl="1" algn="ctr">
              <a:lnSpc>
                <a:spcPct val="100000"/>
              </a:lnSpc>
              <a:spcBef>
                <a:spcPts val="0"/>
              </a:spcBef>
              <a:spcAft>
                <a:spcPts val="0"/>
              </a:spcAft>
              <a:buClr>
                <a:schemeClr val="dk2"/>
              </a:buClr>
              <a:buSzPts val="1400"/>
              <a:buFont typeface="Arial"/>
              <a:buNone/>
              <a:defRPr sz="3733" b="0" i="0" u="none" strike="noStrike" cap="none">
                <a:solidFill>
                  <a:schemeClr val="dk2"/>
                </a:solidFill>
                <a:latin typeface="Arial"/>
                <a:ea typeface="Arial"/>
                <a:cs typeface="Arial"/>
                <a:sym typeface="Arial"/>
              </a:defRPr>
            </a:lvl2pPr>
            <a:lvl3pPr marR="0" lvl="2" algn="ctr">
              <a:lnSpc>
                <a:spcPct val="100000"/>
              </a:lnSpc>
              <a:spcBef>
                <a:spcPts val="0"/>
              </a:spcBef>
              <a:spcAft>
                <a:spcPts val="0"/>
              </a:spcAft>
              <a:buClr>
                <a:schemeClr val="dk2"/>
              </a:buClr>
              <a:buSzPts val="1400"/>
              <a:buFont typeface="Arial"/>
              <a:buNone/>
              <a:defRPr sz="3733" b="0" i="0" u="none" strike="noStrike" cap="none">
                <a:solidFill>
                  <a:schemeClr val="dk2"/>
                </a:solidFill>
                <a:latin typeface="Arial"/>
                <a:ea typeface="Arial"/>
                <a:cs typeface="Arial"/>
                <a:sym typeface="Arial"/>
              </a:defRPr>
            </a:lvl3pPr>
            <a:lvl4pPr marR="0" lvl="3" algn="ctr">
              <a:lnSpc>
                <a:spcPct val="100000"/>
              </a:lnSpc>
              <a:spcBef>
                <a:spcPts val="0"/>
              </a:spcBef>
              <a:spcAft>
                <a:spcPts val="0"/>
              </a:spcAft>
              <a:buClr>
                <a:schemeClr val="dk2"/>
              </a:buClr>
              <a:buSzPts val="1400"/>
              <a:buFont typeface="Arial"/>
              <a:buNone/>
              <a:defRPr sz="3733" b="0" i="0" u="none" strike="noStrike" cap="none">
                <a:solidFill>
                  <a:schemeClr val="dk2"/>
                </a:solidFill>
                <a:latin typeface="Arial"/>
                <a:ea typeface="Arial"/>
                <a:cs typeface="Arial"/>
                <a:sym typeface="Arial"/>
              </a:defRPr>
            </a:lvl4pPr>
            <a:lvl5pPr marR="0" lvl="4" algn="ctr">
              <a:lnSpc>
                <a:spcPct val="100000"/>
              </a:lnSpc>
              <a:spcBef>
                <a:spcPts val="0"/>
              </a:spcBef>
              <a:spcAft>
                <a:spcPts val="0"/>
              </a:spcAft>
              <a:buClr>
                <a:schemeClr val="dk2"/>
              </a:buClr>
              <a:buSzPts val="1400"/>
              <a:buFont typeface="Arial"/>
              <a:buNone/>
              <a:defRPr sz="3733" b="0" i="0" u="none" strike="noStrike" cap="none">
                <a:solidFill>
                  <a:schemeClr val="dk2"/>
                </a:solidFill>
                <a:latin typeface="Arial"/>
                <a:ea typeface="Arial"/>
                <a:cs typeface="Arial"/>
                <a:sym typeface="Arial"/>
              </a:defRPr>
            </a:lvl5pPr>
            <a:lvl6pPr marR="0" lvl="5" algn="ctr">
              <a:lnSpc>
                <a:spcPct val="100000"/>
              </a:lnSpc>
              <a:spcBef>
                <a:spcPts val="0"/>
              </a:spcBef>
              <a:spcAft>
                <a:spcPts val="0"/>
              </a:spcAft>
              <a:buClr>
                <a:schemeClr val="dk2"/>
              </a:buClr>
              <a:buSzPts val="1400"/>
              <a:buFont typeface="Arial"/>
              <a:buNone/>
              <a:defRPr sz="3733" b="0" i="0" u="none" strike="noStrike" cap="none">
                <a:solidFill>
                  <a:schemeClr val="dk2"/>
                </a:solidFill>
                <a:latin typeface="Arial"/>
                <a:ea typeface="Arial"/>
                <a:cs typeface="Arial"/>
                <a:sym typeface="Arial"/>
              </a:defRPr>
            </a:lvl6pPr>
            <a:lvl7pPr marR="0" lvl="6" algn="ctr">
              <a:lnSpc>
                <a:spcPct val="100000"/>
              </a:lnSpc>
              <a:spcBef>
                <a:spcPts val="0"/>
              </a:spcBef>
              <a:spcAft>
                <a:spcPts val="0"/>
              </a:spcAft>
              <a:buClr>
                <a:schemeClr val="dk2"/>
              </a:buClr>
              <a:buSzPts val="1400"/>
              <a:buFont typeface="Arial"/>
              <a:buNone/>
              <a:defRPr sz="3733" b="0" i="0" u="none" strike="noStrike" cap="none">
                <a:solidFill>
                  <a:schemeClr val="dk2"/>
                </a:solidFill>
                <a:latin typeface="Arial"/>
                <a:ea typeface="Arial"/>
                <a:cs typeface="Arial"/>
                <a:sym typeface="Arial"/>
              </a:defRPr>
            </a:lvl7pPr>
            <a:lvl8pPr marR="0" lvl="7" algn="ctr">
              <a:lnSpc>
                <a:spcPct val="100000"/>
              </a:lnSpc>
              <a:spcBef>
                <a:spcPts val="0"/>
              </a:spcBef>
              <a:spcAft>
                <a:spcPts val="0"/>
              </a:spcAft>
              <a:buClr>
                <a:schemeClr val="dk2"/>
              </a:buClr>
              <a:buSzPts val="1400"/>
              <a:buFont typeface="Arial"/>
              <a:buNone/>
              <a:defRPr sz="3733" b="0" i="0" u="none" strike="noStrike" cap="none">
                <a:solidFill>
                  <a:schemeClr val="dk2"/>
                </a:solidFill>
                <a:latin typeface="Arial"/>
                <a:ea typeface="Arial"/>
                <a:cs typeface="Arial"/>
                <a:sym typeface="Arial"/>
              </a:defRPr>
            </a:lvl8pPr>
            <a:lvl9pPr marR="0" lvl="8" algn="ctr">
              <a:lnSpc>
                <a:spcPct val="100000"/>
              </a:lnSpc>
              <a:spcBef>
                <a:spcPts val="0"/>
              </a:spcBef>
              <a:spcAft>
                <a:spcPts val="0"/>
              </a:spcAft>
              <a:buClr>
                <a:schemeClr val="dk2"/>
              </a:buClr>
              <a:buSzPts val="1400"/>
              <a:buFont typeface="Arial"/>
              <a:buNone/>
              <a:defRPr sz="3733" b="0" i="0" u="none" strike="noStrike" cap="none">
                <a:solidFill>
                  <a:schemeClr val="dk2"/>
                </a:solidFill>
                <a:latin typeface="Arial"/>
                <a:ea typeface="Arial"/>
                <a:cs typeface="Arial"/>
                <a:sym typeface="Arial"/>
              </a:defRPr>
            </a:lvl9pPr>
          </a:lstStyle>
          <a:p>
            <a:endParaRPr/>
          </a:p>
        </p:txBody>
      </p:sp>
      <p:sp>
        <p:nvSpPr>
          <p:cNvPr id="16" name="Google Shape;16;p32"/>
          <p:cNvSpPr txBox="1">
            <a:spLocks noGrp="1"/>
          </p:cNvSpPr>
          <p:nvPr>
            <p:ph type="sldNum" idx="12"/>
          </p:nvPr>
        </p:nvSpPr>
        <p:spPr>
          <a:xfrm>
            <a:off x="11296609" y="6217621"/>
            <a:ext cx="731600" cy="5248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867"/>
              <a:buFont typeface="Arial"/>
              <a:buNone/>
              <a:defRPr sz="1867"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67"/>
              <a:buFont typeface="Arial"/>
              <a:buNone/>
              <a:defRPr sz="1867"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67"/>
              <a:buFont typeface="Arial"/>
              <a:buNone/>
              <a:defRPr sz="1867"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67"/>
              <a:buFont typeface="Arial"/>
              <a:buNone/>
              <a:defRPr sz="1867"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67"/>
              <a:buFont typeface="Arial"/>
              <a:buNone/>
              <a:defRPr sz="1867"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67"/>
              <a:buFont typeface="Arial"/>
              <a:buNone/>
              <a:defRPr sz="1867"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67"/>
              <a:buFont typeface="Arial"/>
              <a:buNone/>
              <a:defRPr sz="1867"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67"/>
              <a:buFont typeface="Arial"/>
              <a:buNone/>
              <a:defRPr sz="1867"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67"/>
              <a:buFont typeface="Arial"/>
              <a:buNone/>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20"/>
        <p:cNvGrpSpPr/>
        <p:nvPr/>
      </p:nvGrpSpPr>
      <p:grpSpPr>
        <a:xfrm>
          <a:off x="0" y="0"/>
          <a:ext cx="0" cy="0"/>
          <a:chOff x="0" y="0"/>
          <a:chExt cx="0" cy="0"/>
        </a:xfrm>
      </p:grpSpPr>
      <p:sp>
        <p:nvSpPr>
          <p:cNvPr id="21" name="Google Shape;21;g82256d14dd_0_135"/>
          <p:cNvSpPr txBox="1">
            <a:spLocks noGrp="1"/>
          </p:cNvSpPr>
          <p:nvPr>
            <p:ph type="ctrTitle"/>
          </p:nvPr>
        </p:nvSpPr>
        <p:spPr>
          <a:xfrm>
            <a:off x="415611" y="992767"/>
            <a:ext cx="11360700" cy="273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22" name="Google Shape;22;g82256d14dd_0_135"/>
          <p:cNvSpPr txBox="1">
            <a:spLocks noGrp="1"/>
          </p:cNvSpPr>
          <p:nvPr>
            <p:ph type="subTitle" idx="1"/>
          </p:nvPr>
        </p:nvSpPr>
        <p:spPr>
          <a:xfrm>
            <a:off x="415600" y="3778833"/>
            <a:ext cx="113607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1600"/>
              </a:spcBef>
              <a:spcAft>
                <a:spcPts val="0"/>
              </a:spcAft>
              <a:buSzPts val="3700"/>
              <a:buNone/>
              <a:defRPr sz="3700"/>
            </a:lvl2pPr>
            <a:lvl3pPr lvl="2" algn="ctr">
              <a:lnSpc>
                <a:spcPct val="100000"/>
              </a:lnSpc>
              <a:spcBef>
                <a:spcPts val="1600"/>
              </a:spcBef>
              <a:spcAft>
                <a:spcPts val="0"/>
              </a:spcAft>
              <a:buSzPts val="3700"/>
              <a:buNone/>
              <a:defRPr sz="3700"/>
            </a:lvl3pPr>
            <a:lvl4pPr lvl="3" algn="ctr">
              <a:lnSpc>
                <a:spcPct val="100000"/>
              </a:lnSpc>
              <a:spcBef>
                <a:spcPts val="1600"/>
              </a:spcBef>
              <a:spcAft>
                <a:spcPts val="0"/>
              </a:spcAft>
              <a:buSzPts val="3700"/>
              <a:buNone/>
              <a:defRPr sz="3700"/>
            </a:lvl4pPr>
            <a:lvl5pPr lvl="4" algn="ctr">
              <a:lnSpc>
                <a:spcPct val="100000"/>
              </a:lnSpc>
              <a:spcBef>
                <a:spcPts val="1600"/>
              </a:spcBef>
              <a:spcAft>
                <a:spcPts val="0"/>
              </a:spcAft>
              <a:buSzPts val="3700"/>
              <a:buNone/>
              <a:defRPr sz="3700"/>
            </a:lvl5pPr>
            <a:lvl6pPr lvl="5" algn="ctr">
              <a:lnSpc>
                <a:spcPct val="100000"/>
              </a:lnSpc>
              <a:spcBef>
                <a:spcPts val="1600"/>
              </a:spcBef>
              <a:spcAft>
                <a:spcPts val="0"/>
              </a:spcAft>
              <a:buSzPts val="3700"/>
              <a:buNone/>
              <a:defRPr sz="3700"/>
            </a:lvl6pPr>
            <a:lvl7pPr lvl="6" algn="ctr">
              <a:lnSpc>
                <a:spcPct val="100000"/>
              </a:lnSpc>
              <a:spcBef>
                <a:spcPts val="1600"/>
              </a:spcBef>
              <a:spcAft>
                <a:spcPts val="0"/>
              </a:spcAft>
              <a:buSzPts val="3700"/>
              <a:buNone/>
              <a:defRPr sz="3700"/>
            </a:lvl7pPr>
            <a:lvl8pPr lvl="7" algn="ctr">
              <a:lnSpc>
                <a:spcPct val="100000"/>
              </a:lnSpc>
              <a:spcBef>
                <a:spcPts val="1600"/>
              </a:spcBef>
              <a:spcAft>
                <a:spcPts val="0"/>
              </a:spcAft>
              <a:buSzPts val="3700"/>
              <a:buNone/>
              <a:defRPr sz="3700"/>
            </a:lvl8pPr>
            <a:lvl9pPr lvl="8" algn="ctr">
              <a:lnSpc>
                <a:spcPct val="100000"/>
              </a:lnSpc>
              <a:spcBef>
                <a:spcPts val="1600"/>
              </a:spcBef>
              <a:spcAft>
                <a:spcPts val="0"/>
              </a:spcAft>
              <a:buSzPts val="3700"/>
              <a:buNone/>
              <a:defRPr sz="3700"/>
            </a:lvl9pPr>
          </a:lstStyle>
          <a:p>
            <a:endParaRPr/>
          </a:p>
        </p:txBody>
      </p:sp>
      <p:sp>
        <p:nvSpPr>
          <p:cNvPr id="23" name="Google Shape;23;g82256d14dd_0_135"/>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 type="twoColTx">
  <p:cSld name="TITLE_AND_TWO_COLUMNS">
    <p:spTree>
      <p:nvGrpSpPr>
        <p:cNvPr id="1" name="Shape 28"/>
        <p:cNvGrpSpPr/>
        <p:nvPr/>
      </p:nvGrpSpPr>
      <p:grpSpPr>
        <a:xfrm>
          <a:off x="0" y="0"/>
          <a:ext cx="0" cy="0"/>
          <a:chOff x="0" y="0"/>
          <a:chExt cx="0" cy="0"/>
        </a:xfrm>
      </p:grpSpPr>
      <p:pic>
        <p:nvPicPr>
          <p:cNvPr id="29" name="Google Shape;29;p34"/>
          <p:cNvPicPr preferRelativeResize="0"/>
          <p:nvPr/>
        </p:nvPicPr>
        <p:blipFill rotWithShape="1">
          <a:blip r:embed="rId2">
            <a:alphaModFix/>
          </a:blip>
          <a:srcRect l="20156" t="70002" r="12316" b="-3463"/>
          <a:stretch/>
        </p:blipFill>
        <p:spPr>
          <a:xfrm>
            <a:off x="1" y="0"/>
            <a:ext cx="12191999" cy="2355701"/>
          </a:xfrm>
          <a:prstGeom prst="rect">
            <a:avLst/>
          </a:prstGeom>
          <a:noFill/>
          <a:ln>
            <a:noFill/>
          </a:ln>
        </p:spPr>
      </p:pic>
      <p:pic>
        <p:nvPicPr>
          <p:cNvPr id="30" name="Google Shape;30;p34"/>
          <p:cNvPicPr preferRelativeResize="0"/>
          <p:nvPr/>
        </p:nvPicPr>
        <p:blipFill rotWithShape="1">
          <a:blip r:embed="rId3">
            <a:alphaModFix/>
          </a:blip>
          <a:srcRect l="17765" t="75132" r="23604"/>
          <a:stretch/>
        </p:blipFill>
        <p:spPr>
          <a:xfrm>
            <a:off x="1" y="0"/>
            <a:ext cx="12192004" cy="19086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1">
  <p:cSld name="Content Slide 1">
    <p:spTree>
      <p:nvGrpSpPr>
        <p:cNvPr id="1" name="Shape 36"/>
        <p:cNvGrpSpPr/>
        <p:nvPr/>
      </p:nvGrpSpPr>
      <p:grpSpPr>
        <a:xfrm>
          <a:off x="0" y="0"/>
          <a:ext cx="0" cy="0"/>
          <a:chOff x="0" y="0"/>
          <a:chExt cx="0" cy="0"/>
        </a:xfrm>
      </p:grpSpPr>
      <p:sp>
        <p:nvSpPr>
          <p:cNvPr id="37" name="Google Shape;37;p7"/>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5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pic>
        <p:nvPicPr>
          <p:cNvPr id="38" name="Google Shape;38;p7"/>
          <p:cNvPicPr preferRelativeResize="0"/>
          <p:nvPr/>
        </p:nvPicPr>
        <p:blipFill rotWithShape="1">
          <a:blip r:embed="rId2">
            <a:alphaModFix/>
          </a:blip>
          <a:srcRect l="17765" t="75133" r="23604"/>
          <a:stretch/>
        </p:blipFill>
        <p:spPr>
          <a:xfrm>
            <a:off x="0" y="0"/>
            <a:ext cx="12192000" cy="1908665"/>
          </a:xfrm>
          <a:prstGeom prst="rect">
            <a:avLst/>
          </a:prstGeom>
          <a:noFill/>
          <a:ln>
            <a:noFill/>
          </a:ln>
        </p:spPr>
      </p:pic>
    </p:spTree>
    <p:extLst>
      <p:ext uri="{BB962C8B-B14F-4D97-AF65-F5344CB8AC3E}">
        <p14:creationId xmlns:p14="http://schemas.microsoft.com/office/powerpoint/2010/main" val="1350412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350AAFB8-5791-4396-BD6E-1E3E331645F6}" type="slidenum">
              <a:rPr lang="en-US"/>
              <a:pPr>
                <a:defRPr/>
              </a:pPr>
              <a:t>‹#›</a:t>
            </a:fld>
            <a:endParaRPr lang="en-US"/>
          </a:p>
        </p:txBody>
      </p:sp>
    </p:spTree>
    <p:extLst>
      <p:ext uri="{BB962C8B-B14F-4D97-AF65-F5344CB8AC3E}">
        <p14:creationId xmlns:p14="http://schemas.microsoft.com/office/powerpoint/2010/main" val="9973114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3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dk2"/>
              </a:buClr>
              <a:buSzPts val="14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12" name="Google Shape;12;p31"/>
          <p:cNvSpPr txBox="1">
            <a:spLocks noGrp="1"/>
          </p:cNvSpPr>
          <p:nvPr>
            <p:ph type="sldNum" idx="12"/>
          </p:nvPr>
        </p:nvSpPr>
        <p:spPr>
          <a:xfrm>
            <a:off x="11296609" y="621762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333"/>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sp>
        <p:nvSpPr>
          <p:cNvPr id="25" name="Google Shape;25;p3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 name="Google Shape;26;p3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 name="Google Shape;27;p33"/>
          <p:cNvSpPr txBox="1">
            <a:spLocks noGrp="1"/>
          </p:cNvSpPr>
          <p:nvPr>
            <p:ph type="sldNum" idx="12"/>
          </p:nvPr>
        </p:nvSpPr>
        <p:spPr>
          <a:xfrm>
            <a:off x="11296609" y="621762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25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25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25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25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25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25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25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25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25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g"/><Relationship Id="rId7" Type="http://schemas.openxmlformats.org/officeDocument/2006/relationships/hyperlink" Target="https://www.nytimes.com/2012/02/19/magazine/shopping-habits.html?pagewanted=1&amp;_r=2&amp;hp&amp;"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264D"/>
        </a:solidFill>
        <a:effectLst/>
      </p:bgPr>
    </p:bg>
    <p:spTree>
      <p:nvGrpSpPr>
        <p:cNvPr id="1" name="Shape 34"/>
        <p:cNvGrpSpPr/>
        <p:nvPr/>
      </p:nvGrpSpPr>
      <p:grpSpPr>
        <a:xfrm>
          <a:off x="0" y="0"/>
          <a:ext cx="0" cy="0"/>
          <a:chOff x="0" y="0"/>
          <a:chExt cx="0" cy="0"/>
        </a:xfrm>
      </p:grpSpPr>
      <p:pic>
        <p:nvPicPr>
          <p:cNvPr id="35" name="Google Shape;35;g8b48a3feb6_0_0" descr="WH_logo_horizontal_white[1].png"/>
          <p:cNvPicPr preferRelativeResize="0"/>
          <p:nvPr/>
        </p:nvPicPr>
        <p:blipFill rotWithShape="1">
          <a:blip r:embed="rId3">
            <a:alphaModFix/>
          </a:blip>
          <a:srcRect r="63098"/>
          <a:stretch/>
        </p:blipFill>
        <p:spPr>
          <a:xfrm>
            <a:off x="680700" y="3024184"/>
            <a:ext cx="2284001" cy="1536000"/>
          </a:xfrm>
          <a:prstGeom prst="rect">
            <a:avLst/>
          </a:prstGeom>
          <a:noFill/>
          <a:ln>
            <a:noFill/>
          </a:ln>
        </p:spPr>
      </p:pic>
      <p:sp>
        <p:nvSpPr>
          <p:cNvPr id="36" name="Google Shape;36;g8b48a3feb6_0_0"/>
          <p:cNvSpPr txBox="1"/>
          <p:nvPr/>
        </p:nvSpPr>
        <p:spPr>
          <a:xfrm>
            <a:off x="1002535" y="4291500"/>
            <a:ext cx="8986500" cy="1523700"/>
          </a:xfrm>
          <a:prstGeom prst="rect">
            <a:avLst/>
          </a:prstGeom>
          <a:noFill/>
          <a:ln>
            <a:noFill/>
          </a:ln>
        </p:spPr>
        <p:txBody>
          <a:bodyPr spcFirstLastPara="1" wrap="square" lIns="45700" tIns="22825" rIns="45700" bIns="22825"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GB" sz="4267" b="0" i="0" u="none" strike="noStrike" cap="none">
                <a:solidFill>
                  <a:srgbClr val="FFFFFF"/>
                </a:solidFill>
                <a:latin typeface="Roboto Black"/>
                <a:ea typeface="Roboto Black"/>
                <a:cs typeface="Roboto Black"/>
                <a:sym typeface="Roboto Black"/>
              </a:rPr>
              <a:t>Introduction to Data Science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ADD97"/>
              </a:buClr>
              <a:buSzPts val="2489"/>
              <a:buFont typeface="Montserrat"/>
              <a:buNone/>
            </a:pPr>
            <a:endParaRPr sz="2489" b="0" i="0" u="none" strike="noStrike" cap="none">
              <a:solidFill>
                <a:srgbClr val="1ADD97"/>
              </a:solidFill>
              <a:latin typeface="Roboto Black"/>
              <a:ea typeface="Roboto Black"/>
              <a:cs typeface="Roboto Black"/>
              <a:sym typeface="Robot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 y="136525"/>
            <a:ext cx="11360150" cy="763588"/>
          </a:xfrm>
        </p:spPr>
        <p:txBody>
          <a:bodyPr/>
          <a:lstStyle/>
          <a:p>
            <a:r>
              <a:rPr lang="en-US" sz="3600" dirty="0">
                <a:solidFill>
                  <a:schemeClr val="bg1"/>
                </a:solidFill>
              </a:rPr>
              <a:t>Investigating</a:t>
            </a:r>
          </a:p>
        </p:txBody>
      </p:sp>
      <p:sp>
        <p:nvSpPr>
          <p:cNvPr id="3" name="Content Placeholder 2"/>
          <p:cNvSpPr>
            <a:spLocks noGrp="1"/>
          </p:cNvSpPr>
          <p:nvPr>
            <p:ph idx="4294967295"/>
          </p:nvPr>
        </p:nvSpPr>
        <p:spPr>
          <a:xfrm>
            <a:off x="914400" y="1995685"/>
            <a:ext cx="10680212" cy="4554538"/>
          </a:xfrm>
        </p:spPr>
        <p:txBody>
          <a:bodyPr/>
          <a:lstStyle/>
          <a:p>
            <a:r>
              <a:rPr lang="en-US" sz="2400" dirty="0">
                <a:solidFill>
                  <a:schemeClr val="tx1"/>
                </a:solidFill>
              </a:rPr>
              <a:t>Look at historic data to answer direct questions:</a:t>
            </a:r>
          </a:p>
          <a:p>
            <a:pPr lvl="1"/>
            <a:r>
              <a:rPr lang="en-US" sz="2200" dirty="0">
                <a:solidFill>
                  <a:schemeClr val="tx1"/>
                </a:solidFill>
              </a:rPr>
              <a:t>If you have two products, which is selling better? How many people are buying both?</a:t>
            </a:r>
          </a:p>
          <a:p>
            <a:pPr lvl="1"/>
            <a:r>
              <a:rPr lang="en-US" sz="2200" dirty="0">
                <a:solidFill>
                  <a:schemeClr val="tx1"/>
                </a:solidFill>
              </a:rPr>
              <a:t>How frequently do customers order?</a:t>
            </a:r>
          </a:p>
          <a:p>
            <a:pPr lvl="1"/>
            <a:r>
              <a:rPr lang="en-US" sz="2200" dirty="0">
                <a:solidFill>
                  <a:schemeClr val="tx1"/>
                </a:solidFill>
              </a:rPr>
              <a:t>How are sales changing each month?</a:t>
            </a:r>
          </a:p>
          <a:p>
            <a:r>
              <a:rPr lang="en-US" sz="2400" dirty="0">
                <a:solidFill>
                  <a:schemeClr val="tx1"/>
                </a:solidFill>
              </a:rPr>
              <a:t>These questions are generally quick to answer and don’t require a mathematical model</a:t>
            </a:r>
          </a:p>
          <a:p>
            <a:r>
              <a:rPr lang="en-US" sz="2400" dirty="0">
                <a:solidFill>
                  <a:schemeClr val="tx1"/>
                </a:solidFill>
              </a:rPr>
              <a:t>Difficulty is in knowing which measures to use and how to visualize/represent them</a:t>
            </a:r>
          </a:p>
          <a:p>
            <a:pPr marL="596900" lvl="1" indent="0">
              <a:buNone/>
            </a:pPr>
            <a:endParaRPr lang="en-US" sz="1800" dirty="0">
              <a:solidFill>
                <a:schemeClr val="tx1"/>
              </a:solidFill>
            </a:endParaRPr>
          </a:p>
        </p:txBody>
      </p:sp>
      <p:sp>
        <p:nvSpPr>
          <p:cNvPr id="5" name="Rectangle 4">
            <a:extLst>
              <a:ext uri="{FF2B5EF4-FFF2-40B4-BE49-F238E27FC236}">
                <a16:creationId xmlns:a16="http://schemas.microsoft.com/office/drawing/2014/main" id="{6BC6A5DA-19A0-D847-B47E-F9339A400A74}"/>
              </a:ext>
            </a:extLst>
          </p:cNvPr>
          <p:cNvSpPr/>
          <p:nvPr/>
        </p:nvSpPr>
        <p:spPr>
          <a:xfrm>
            <a:off x="38005" y="6550223"/>
            <a:ext cx="2114681" cy="307777"/>
          </a:xfrm>
          <a:prstGeom prst="rect">
            <a:avLst/>
          </a:prstGeom>
        </p:spPr>
        <p:txBody>
          <a:bodyPr wrap="none">
            <a:spAutoFit/>
          </a:bodyPr>
          <a:lstStyle/>
          <a:p>
            <a:r>
              <a:rPr lang="en-US" dirty="0">
                <a:solidFill>
                  <a:schemeClr val="bg2">
                    <a:lumMod val="60000"/>
                    <a:lumOff val="40000"/>
                  </a:schemeClr>
                </a:solidFill>
              </a:rPr>
              <a:t>© Dr. Jonathan D. Adler</a:t>
            </a:r>
          </a:p>
        </p:txBody>
      </p:sp>
    </p:spTree>
    <p:extLst>
      <p:ext uri="{BB962C8B-B14F-4D97-AF65-F5344CB8AC3E}">
        <p14:creationId xmlns:p14="http://schemas.microsoft.com/office/powerpoint/2010/main" val="546821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9630" y="209427"/>
            <a:ext cx="11360150" cy="763588"/>
          </a:xfrm>
        </p:spPr>
        <p:txBody>
          <a:bodyPr/>
          <a:lstStyle/>
          <a:p>
            <a:r>
              <a:rPr lang="en-US" sz="3600" dirty="0">
                <a:solidFill>
                  <a:schemeClr val="bg1"/>
                </a:solidFill>
              </a:rPr>
              <a:t>Predicting</a:t>
            </a:r>
          </a:p>
        </p:txBody>
      </p:sp>
      <p:sp>
        <p:nvSpPr>
          <p:cNvPr id="3" name="Content Placeholder 2"/>
          <p:cNvSpPr>
            <a:spLocks noGrp="1"/>
          </p:cNvSpPr>
          <p:nvPr>
            <p:ph idx="4294967295"/>
          </p:nvPr>
        </p:nvSpPr>
        <p:spPr>
          <a:xfrm>
            <a:off x="884903" y="2094035"/>
            <a:ext cx="10767834" cy="4554538"/>
          </a:xfrm>
        </p:spPr>
        <p:txBody>
          <a:bodyPr/>
          <a:lstStyle/>
          <a:p>
            <a:r>
              <a:rPr lang="en-US" sz="2400" dirty="0">
                <a:solidFill>
                  <a:schemeClr val="tx1"/>
                </a:solidFill>
              </a:rPr>
              <a:t>Look at historic data to predict:</a:t>
            </a:r>
          </a:p>
          <a:p>
            <a:pPr lvl="1"/>
            <a:r>
              <a:rPr lang="en-US" sz="2200" dirty="0">
                <a:solidFill>
                  <a:schemeClr val="tx1"/>
                </a:solidFill>
              </a:rPr>
              <a:t>How likely is a customer going to come back?</a:t>
            </a:r>
          </a:p>
          <a:p>
            <a:pPr lvl="1"/>
            <a:r>
              <a:rPr lang="en-US" sz="2200" dirty="0">
                <a:solidFill>
                  <a:schemeClr val="tx1"/>
                </a:solidFill>
              </a:rPr>
              <a:t>How will a customer respond to a sale?</a:t>
            </a:r>
          </a:p>
          <a:p>
            <a:pPr lvl="1"/>
            <a:r>
              <a:rPr lang="en-US" sz="2200" dirty="0">
                <a:solidFill>
                  <a:schemeClr val="tx1"/>
                </a:solidFill>
              </a:rPr>
              <a:t>Is revenue going to increase over time?</a:t>
            </a:r>
          </a:p>
          <a:p>
            <a:r>
              <a:rPr lang="en-US" sz="2400" dirty="0">
                <a:solidFill>
                  <a:schemeClr val="tx1"/>
                </a:solidFill>
              </a:rPr>
              <a:t>Requires mathematical modeling: regressions, clustering algorithms, etc.</a:t>
            </a:r>
          </a:p>
          <a:p>
            <a:pPr marL="114300" indent="0">
              <a:buNone/>
            </a:pPr>
            <a:endParaRPr lang="en-US" sz="2400" dirty="0">
              <a:solidFill>
                <a:schemeClr val="tx1"/>
              </a:solidFill>
            </a:endParaRPr>
          </a:p>
          <a:p>
            <a:r>
              <a:rPr lang="en-US" sz="2400" dirty="0">
                <a:solidFill>
                  <a:schemeClr val="tx1"/>
                </a:solidFill>
              </a:rPr>
              <a:t>Sometimes the data isn’t there to make the prediction, sometimes the prediction is wrong, or requires more skill to do well</a:t>
            </a:r>
          </a:p>
          <a:p>
            <a:pPr lvl="1"/>
            <a:endParaRPr lang="en-US" sz="1800" dirty="0">
              <a:solidFill>
                <a:schemeClr val="tx1"/>
              </a:solidFill>
            </a:endParaRPr>
          </a:p>
        </p:txBody>
      </p:sp>
      <p:sp>
        <p:nvSpPr>
          <p:cNvPr id="5" name="Rectangle 4">
            <a:extLst>
              <a:ext uri="{FF2B5EF4-FFF2-40B4-BE49-F238E27FC236}">
                <a16:creationId xmlns:a16="http://schemas.microsoft.com/office/drawing/2014/main" id="{CE611362-4E45-7248-AFE0-BA0BF4E77E57}"/>
              </a:ext>
            </a:extLst>
          </p:cNvPr>
          <p:cNvSpPr/>
          <p:nvPr/>
        </p:nvSpPr>
        <p:spPr>
          <a:xfrm>
            <a:off x="38005" y="6550223"/>
            <a:ext cx="2114681" cy="307777"/>
          </a:xfrm>
          <a:prstGeom prst="rect">
            <a:avLst/>
          </a:prstGeom>
        </p:spPr>
        <p:txBody>
          <a:bodyPr wrap="none">
            <a:spAutoFit/>
          </a:bodyPr>
          <a:lstStyle/>
          <a:p>
            <a:r>
              <a:rPr lang="en-US" dirty="0">
                <a:solidFill>
                  <a:schemeClr val="bg2">
                    <a:lumMod val="60000"/>
                    <a:lumOff val="40000"/>
                  </a:schemeClr>
                </a:solidFill>
              </a:rPr>
              <a:t>© Dr. Jonathan D. Adler</a:t>
            </a:r>
          </a:p>
        </p:txBody>
      </p:sp>
    </p:spTree>
    <p:extLst>
      <p:ext uri="{BB962C8B-B14F-4D97-AF65-F5344CB8AC3E}">
        <p14:creationId xmlns:p14="http://schemas.microsoft.com/office/powerpoint/2010/main" val="2463096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7569" y="218586"/>
            <a:ext cx="11360150" cy="763588"/>
          </a:xfrm>
        </p:spPr>
        <p:txBody>
          <a:bodyPr/>
          <a:lstStyle/>
          <a:p>
            <a:r>
              <a:rPr lang="en-US" sz="3600" dirty="0">
                <a:solidFill>
                  <a:schemeClr val="bg1"/>
                </a:solidFill>
              </a:rPr>
              <a:t>Optimizing</a:t>
            </a:r>
          </a:p>
        </p:txBody>
      </p:sp>
      <p:sp>
        <p:nvSpPr>
          <p:cNvPr id="3" name="Content Placeholder 2"/>
          <p:cNvSpPr>
            <a:spLocks noGrp="1"/>
          </p:cNvSpPr>
          <p:nvPr>
            <p:ph idx="4294967295"/>
          </p:nvPr>
        </p:nvSpPr>
        <p:spPr>
          <a:xfrm>
            <a:off x="415925" y="2303462"/>
            <a:ext cx="11360150" cy="4554538"/>
          </a:xfrm>
        </p:spPr>
        <p:txBody>
          <a:bodyPr/>
          <a:lstStyle/>
          <a:p>
            <a:r>
              <a:rPr lang="en-US" sz="2400" dirty="0">
                <a:solidFill>
                  <a:schemeClr val="tx1"/>
                </a:solidFill>
              </a:rPr>
              <a:t>Look at the historic data to make the best decisions</a:t>
            </a:r>
          </a:p>
          <a:p>
            <a:pPr lvl="1"/>
            <a:r>
              <a:rPr lang="en-US" sz="2200" dirty="0">
                <a:solidFill>
                  <a:schemeClr val="tx1"/>
                </a:solidFill>
              </a:rPr>
              <a:t>How much inventory should be held, and when should you reorder?</a:t>
            </a:r>
          </a:p>
          <a:p>
            <a:pPr lvl="1"/>
            <a:r>
              <a:rPr lang="en-US" sz="2200" dirty="0">
                <a:solidFill>
                  <a:schemeClr val="tx1"/>
                </a:solidFill>
              </a:rPr>
              <a:t>Which product should you recommend to a website visitor for the most profit?</a:t>
            </a:r>
          </a:p>
          <a:p>
            <a:pPr lvl="1"/>
            <a:r>
              <a:rPr lang="en-US" sz="2200" dirty="0">
                <a:solidFill>
                  <a:schemeClr val="tx1"/>
                </a:solidFill>
              </a:rPr>
              <a:t>What price should you set for a product? When should it go on sale?</a:t>
            </a:r>
          </a:p>
          <a:p>
            <a:pPr lvl="1"/>
            <a:endParaRPr lang="en-US" sz="2200" dirty="0">
              <a:solidFill>
                <a:schemeClr val="tx1"/>
              </a:solidFill>
            </a:endParaRPr>
          </a:p>
          <a:p>
            <a:r>
              <a:rPr lang="en-US" sz="2400" dirty="0">
                <a:solidFill>
                  <a:schemeClr val="tx1"/>
                </a:solidFill>
              </a:rPr>
              <a:t>These problems are the hardest to get right</a:t>
            </a:r>
          </a:p>
          <a:p>
            <a:r>
              <a:rPr lang="en-US" sz="2400" dirty="0">
                <a:solidFill>
                  <a:schemeClr val="tx1"/>
                </a:solidFill>
              </a:rPr>
              <a:t>They also directly provide the most profit</a:t>
            </a:r>
          </a:p>
        </p:txBody>
      </p:sp>
      <p:sp>
        <p:nvSpPr>
          <p:cNvPr id="5" name="Rectangle 4">
            <a:extLst>
              <a:ext uri="{FF2B5EF4-FFF2-40B4-BE49-F238E27FC236}">
                <a16:creationId xmlns:a16="http://schemas.microsoft.com/office/drawing/2014/main" id="{421580E9-C8CE-D047-88E5-AEB6316D9BF0}"/>
              </a:ext>
            </a:extLst>
          </p:cNvPr>
          <p:cNvSpPr/>
          <p:nvPr/>
        </p:nvSpPr>
        <p:spPr>
          <a:xfrm>
            <a:off x="38005" y="6550223"/>
            <a:ext cx="2114681" cy="307777"/>
          </a:xfrm>
          <a:prstGeom prst="rect">
            <a:avLst/>
          </a:prstGeom>
        </p:spPr>
        <p:txBody>
          <a:bodyPr wrap="none">
            <a:spAutoFit/>
          </a:bodyPr>
          <a:lstStyle/>
          <a:p>
            <a:r>
              <a:rPr lang="en-US" dirty="0">
                <a:solidFill>
                  <a:schemeClr val="bg2">
                    <a:lumMod val="60000"/>
                    <a:lumOff val="40000"/>
                  </a:schemeClr>
                </a:solidFill>
              </a:rPr>
              <a:t>© Dr. Jonathan D. Adler</a:t>
            </a:r>
          </a:p>
        </p:txBody>
      </p:sp>
    </p:spTree>
    <p:extLst>
      <p:ext uri="{BB962C8B-B14F-4D97-AF65-F5344CB8AC3E}">
        <p14:creationId xmlns:p14="http://schemas.microsoft.com/office/powerpoint/2010/main" val="1089158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acfe23f95_0_14"/>
          <p:cNvSpPr txBox="1"/>
          <p:nvPr/>
        </p:nvSpPr>
        <p:spPr>
          <a:xfrm>
            <a:off x="655350" y="2872394"/>
            <a:ext cx="11237100" cy="1384200"/>
          </a:xfrm>
          <a:prstGeom prst="rect">
            <a:avLst/>
          </a:prstGeom>
          <a:noFill/>
          <a:ln>
            <a:noFill/>
          </a:ln>
        </p:spPr>
        <p:txBody>
          <a:bodyPr spcFirstLastPara="1" wrap="square" lIns="108725" tIns="54325" rIns="108725" bIns="54325"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600"/>
              <a:buFont typeface="Arial"/>
              <a:buNone/>
            </a:pPr>
            <a:r>
              <a:rPr lang="en-GB" sz="2600" b="0" i="0" u="none" strike="noStrike" cap="none" dirty="0">
                <a:solidFill>
                  <a:srgbClr val="FF0000"/>
                </a:solidFill>
                <a:latin typeface="Roboto Black"/>
                <a:ea typeface="Roboto Black"/>
                <a:cs typeface="Roboto Black"/>
                <a:sym typeface="Roboto Black"/>
              </a:rPr>
              <a:t>Describe</a:t>
            </a:r>
            <a:r>
              <a:rPr lang="en-GB" sz="2600" b="0" i="0" u="none" strike="noStrike" cap="none" dirty="0">
                <a:solidFill>
                  <a:srgbClr val="16264D"/>
                </a:solidFill>
                <a:latin typeface="Roboto Black"/>
                <a:ea typeface="Roboto Black"/>
                <a:cs typeface="Roboto Black"/>
                <a:sym typeface="Roboto Black"/>
              </a:rPr>
              <a:t> a product or a service from your everyday life you think utilizes data science.</a:t>
            </a:r>
          </a:p>
          <a:p>
            <a:pPr marL="0" marR="0" lvl="0" indent="0" algn="l" rtl="0">
              <a:lnSpc>
                <a:spcPct val="115000"/>
              </a:lnSpc>
              <a:spcBef>
                <a:spcPts val="0"/>
              </a:spcBef>
              <a:spcAft>
                <a:spcPts val="0"/>
              </a:spcAft>
              <a:buClr>
                <a:srgbClr val="000000"/>
              </a:buClr>
              <a:buSzPts val="2600"/>
              <a:buFont typeface="Arial"/>
              <a:buNone/>
            </a:pPr>
            <a:endParaRPr lang="en-GB" sz="2600" dirty="0">
              <a:solidFill>
                <a:srgbClr val="16264D"/>
              </a:solidFill>
              <a:highlight>
                <a:srgbClr val="FFFF00"/>
              </a:highlight>
              <a:latin typeface="Roboto Black"/>
              <a:ea typeface="Roboto Black"/>
              <a:cs typeface="Roboto Black"/>
              <a:sym typeface="Roboto Black"/>
            </a:endParaRPr>
          </a:p>
          <a:p>
            <a:pPr>
              <a:lnSpc>
                <a:spcPct val="115000"/>
              </a:lnSpc>
              <a:buSzPts val="2600"/>
            </a:pPr>
            <a:r>
              <a:rPr lang="en-GB" sz="2600" dirty="0">
                <a:solidFill>
                  <a:srgbClr val="16264D"/>
                </a:solidFill>
                <a:highlight>
                  <a:srgbClr val="FFFF00"/>
                </a:highlight>
                <a:latin typeface="Roboto Black"/>
                <a:ea typeface="Roboto Black"/>
                <a:cs typeface="Roboto Black"/>
                <a:sym typeface="Roboto Black"/>
              </a:rPr>
              <a:t>Room with the most examples wins</a:t>
            </a:r>
          </a:p>
          <a:p>
            <a:pPr marL="0" marR="0" lvl="0" indent="0" algn="l" rtl="0">
              <a:lnSpc>
                <a:spcPct val="115000"/>
              </a:lnSpc>
              <a:spcBef>
                <a:spcPts val="0"/>
              </a:spcBef>
              <a:spcAft>
                <a:spcPts val="0"/>
              </a:spcAft>
              <a:buClr>
                <a:srgbClr val="000000"/>
              </a:buClr>
              <a:buSzPts val="2600"/>
              <a:buFont typeface="Arial"/>
              <a:buNone/>
            </a:pPr>
            <a:endParaRPr sz="2600" b="0" i="0" u="none" strike="noStrike" cap="none" dirty="0">
              <a:solidFill>
                <a:srgbClr val="16264D"/>
              </a:solidFill>
              <a:highlight>
                <a:srgbClr val="FFFF00"/>
              </a:highlight>
              <a:latin typeface="Roboto Black"/>
              <a:ea typeface="Roboto Black"/>
              <a:cs typeface="Roboto Black"/>
              <a:sym typeface="Roboto Black"/>
            </a:endParaRPr>
          </a:p>
        </p:txBody>
      </p:sp>
      <p:sp>
        <p:nvSpPr>
          <p:cNvPr id="66" name="Google Shape;66;g8acfe23f95_0_14"/>
          <p:cNvSpPr txBox="1"/>
          <p:nvPr/>
        </p:nvSpPr>
        <p:spPr>
          <a:xfrm>
            <a:off x="0" y="0"/>
            <a:ext cx="62739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FFFFFF"/>
                </a:solidFill>
                <a:latin typeface="Roboto Black"/>
                <a:ea typeface="Roboto Black"/>
                <a:cs typeface="Roboto Black"/>
                <a:sym typeface="Roboto Black"/>
              </a:rPr>
              <a:t>Data Science in the Real World</a:t>
            </a:r>
            <a:endParaRPr sz="4000" b="0" i="0" u="none" strike="noStrike" cap="none">
              <a:solidFill>
                <a:srgbClr val="FFFFFF"/>
              </a:solidFill>
              <a:latin typeface="Roboto Black"/>
              <a:ea typeface="Roboto Black"/>
              <a:cs typeface="Roboto Black"/>
              <a:sym typeface="Robot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p:nvPr/>
        </p:nvSpPr>
        <p:spPr>
          <a:xfrm>
            <a:off x="78450" y="0"/>
            <a:ext cx="3574500" cy="1148100"/>
          </a:xfrm>
          <a:prstGeom prst="rect">
            <a:avLst/>
          </a:prstGeom>
          <a:noFill/>
          <a:ln>
            <a:noFill/>
          </a:ln>
        </p:spPr>
        <p:txBody>
          <a:bodyPr spcFirstLastPara="1" wrap="square" lIns="81550" tIns="40750" rIns="81550" bIns="4075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000">
                <a:solidFill>
                  <a:srgbClr val="FFFFFF"/>
                </a:solidFill>
                <a:latin typeface="Roboto Black"/>
                <a:ea typeface="Roboto Black"/>
                <a:cs typeface="Roboto Black"/>
                <a:sym typeface="Roboto Black"/>
              </a:rPr>
              <a:t>Intro to Data Science</a:t>
            </a:r>
            <a:endParaRPr sz="3000" b="0" i="0" u="none" strike="noStrike" cap="none">
              <a:solidFill>
                <a:srgbClr val="FFFFFF"/>
              </a:solidFill>
              <a:latin typeface="Roboto Black"/>
              <a:ea typeface="Roboto Black"/>
              <a:cs typeface="Roboto Black"/>
              <a:sym typeface="Roboto Black"/>
            </a:endParaRPr>
          </a:p>
        </p:txBody>
      </p:sp>
      <p:pic>
        <p:nvPicPr>
          <p:cNvPr id="84" name="Google Shape;84;p15"/>
          <p:cNvPicPr preferRelativeResize="0"/>
          <p:nvPr/>
        </p:nvPicPr>
        <p:blipFill>
          <a:blip r:embed="rId3">
            <a:alphaModFix/>
          </a:blip>
          <a:stretch>
            <a:fillRect/>
          </a:stretch>
        </p:blipFill>
        <p:spPr>
          <a:xfrm>
            <a:off x="0" y="1148100"/>
            <a:ext cx="6391974" cy="2983750"/>
          </a:xfrm>
          <a:prstGeom prst="rect">
            <a:avLst/>
          </a:prstGeom>
          <a:noFill/>
          <a:ln>
            <a:noFill/>
          </a:ln>
        </p:spPr>
      </p:pic>
      <p:pic>
        <p:nvPicPr>
          <p:cNvPr id="85" name="Google Shape;85;p15"/>
          <p:cNvPicPr preferRelativeResize="0"/>
          <p:nvPr/>
        </p:nvPicPr>
        <p:blipFill>
          <a:blip r:embed="rId4">
            <a:alphaModFix/>
          </a:blip>
          <a:stretch>
            <a:fillRect/>
          </a:stretch>
        </p:blipFill>
        <p:spPr>
          <a:xfrm>
            <a:off x="4606552" y="5048449"/>
            <a:ext cx="3403026" cy="1322902"/>
          </a:xfrm>
          <a:prstGeom prst="rect">
            <a:avLst/>
          </a:prstGeom>
          <a:noFill/>
          <a:ln>
            <a:noFill/>
          </a:ln>
        </p:spPr>
      </p:pic>
      <p:pic>
        <p:nvPicPr>
          <p:cNvPr id="86" name="Google Shape;86;p15"/>
          <p:cNvPicPr preferRelativeResize="0"/>
          <p:nvPr/>
        </p:nvPicPr>
        <p:blipFill>
          <a:blip r:embed="rId5">
            <a:alphaModFix/>
          </a:blip>
          <a:stretch>
            <a:fillRect/>
          </a:stretch>
        </p:blipFill>
        <p:spPr>
          <a:xfrm>
            <a:off x="6391974" y="574050"/>
            <a:ext cx="3574501" cy="2159675"/>
          </a:xfrm>
          <a:prstGeom prst="rect">
            <a:avLst/>
          </a:prstGeom>
          <a:noFill/>
          <a:ln>
            <a:noFill/>
          </a:ln>
        </p:spPr>
      </p:pic>
      <p:pic>
        <p:nvPicPr>
          <p:cNvPr id="88" name="Google Shape;88;p15"/>
          <p:cNvPicPr preferRelativeResize="0"/>
          <p:nvPr/>
        </p:nvPicPr>
        <p:blipFill>
          <a:blip r:embed="rId6">
            <a:alphaModFix/>
          </a:blip>
          <a:stretch>
            <a:fillRect/>
          </a:stretch>
        </p:blipFill>
        <p:spPr>
          <a:xfrm>
            <a:off x="8068101" y="2192625"/>
            <a:ext cx="4135897" cy="2749275"/>
          </a:xfrm>
          <a:prstGeom prst="rect">
            <a:avLst/>
          </a:prstGeom>
          <a:noFill/>
          <a:ln>
            <a:noFill/>
          </a:ln>
        </p:spPr>
      </p:pic>
      <p:sp>
        <p:nvSpPr>
          <p:cNvPr id="2" name="TextBox 1">
            <a:extLst>
              <a:ext uri="{FF2B5EF4-FFF2-40B4-BE49-F238E27FC236}">
                <a16:creationId xmlns:a16="http://schemas.microsoft.com/office/drawing/2014/main" id="{C64DA31B-9F19-7341-A357-03742D323299}"/>
              </a:ext>
            </a:extLst>
          </p:cNvPr>
          <p:cNvSpPr txBox="1"/>
          <p:nvPr/>
        </p:nvSpPr>
        <p:spPr>
          <a:xfrm>
            <a:off x="7614196" y="6391198"/>
            <a:ext cx="4704557" cy="338554"/>
          </a:xfrm>
          <a:prstGeom prst="rect">
            <a:avLst/>
          </a:prstGeom>
          <a:noFill/>
        </p:spPr>
        <p:txBody>
          <a:bodyPr wrap="square" rtlCol="0">
            <a:spAutoFit/>
          </a:bodyPr>
          <a:lstStyle/>
          <a:p>
            <a:r>
              <a:rPr lang="en-US" sz="1600" b="1" dirty="0"/>
              <a:t>How can companies learn your secrets. </a:t>
            </a:r>
            <a:r>
              <a:rPr lang="en-US" sz="1600" b="1" dirty="0">
                <a:hlinkClick r:id="rId7"/>
              </a:rPr>
              <a:t>Link</a:t>
            </a:r>
            <a:endParaRPr lang="en-US" sz="1600" b="1" dirty="0"/>
          </a:p>
        </p:txBody>
      </p:sp>
      <p:pic>
        <p:nvPicPr>
          <p:cNvPr id="1026" name="Picture 2" descr="Smart Thermostats Review - Nest vs Hive | Hometree">
            <a:extLst>
              <a:ext uri="{FF2B5EF4-FFF2-40B4-BE49-F238E27FC236}">
                <a16:creationId xmlns:a16="http://schemas.microsoft.com/office/drawing/2014/main" id="{C00505E7-4C0E-7A48-915E-D2C3360E7C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05" y="4102785"/>
            <a:ext cx="4704557" cy="275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858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264D"/>
        </a:solidFill>
        <a:effectLst/>
      </p:bgPr>
    </p:bg>
    <p:spTree>
      <p:nvGrpSpPr>
        <p:cNvPr id="1" name="Shape 82"/>
        <p:cNvGrpSpPr/>
        <p:nvPr/>
      </p:nvGrpSpPr>
      <p:grpSpPr>
        <a:xfrm>
          <a:off x="0" y="0"/>
          <a:ext cx="0" cy="0"/>
          <a:chOff x="0" y="0"/>
          <a:chExt cx="0" cy="0"/>
        </a:xfrm>
      </p:grpSpPr>
      <p:pic>
        <p:nvPicPr>
          <p:cNvPr id="83" name="Google Shape;83;g8c27027af1_0_18" descr="WH_logo_horizontal_white[1].png"/>
          <p:cNvPicPr preferRelativeResize="0"/>
          <p:nvPr/>
        </p:nvPicPr>
        <p:blipFill rotWithShape="1">
          <a:blip r:embed="rId3">
            <a:alphaModFix/>
          </a:blip>
          <a:srcRect r="63098"/>
          <a:stretch/>
        </p:blipFill>
        <p:spPr>
          <a:xfrm>
            <a:off x="680700" y="3024184"/>
            <a:ext cx="2284001" cy="1536000"/>
          </a:xfrm>
          <a:prstGeom prst="rect">
            <a:avLst/>
          </a:prstGeom>
          <a:noFill/>
          <a:ln>
            <a:noFill/>
          </a:ln>
        </p:spPr>
      </p:pic>
      <p:sp>
        <p:nvSpPr>
          <p:cNvPr id="84" name="Google Shape;84;g8c27027af1_0_18"/>
          <p:cNvSpPr txBox="1"/>
          <p:nvPr/>
        </p:nvSpPr>
        <p:spPr>
          <a:xfrm>
            <a:off x="1002535" y="4291500"/>
            <a:ext cx="8986500" cy="1523700"/>
          </a:xfrm>
          <a:prstGeom prst="rect">
            <a:avLst/>
          </a:prstGeom>
          <a:noFill/>
          <a:ln>
            <a:noFill/>
          </a:ln>
        </p:spPr>
        <p:txBody>
          <a:bodyPr spcFirstLastPara="1" wrap="square" lIns="45700" tIns="22825" rIns="45700" bIns="22825"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GB" sz="4267" b="0" i="0" u="none" strike="noStrike" cap="none">
                <a:solidFill>
                  <a:srgbClr val="FFFFFF"/>
                </a:solidFill>
                <a:latin typeface="Roboto Black"/>
                <a:ea typeface="Roboto Black"/>
                <a:cs typeface="Roboto Black"/>
                <a:sym typeface="Roboto Black"/>
              </a:rPr>
              <a:t>Data Science Workflow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ADD97"/>
              </a:buClr>
              <a:buSzPts val="2489"/>
              <a:buFont typeface="Montserrat"/>
              <a:buNone/>
            </a:pPr>
            <a:endParaRPr sz="2489" b="0" i="0" u="none" strike="noStrike" cap="none">
              <a:solidFill>
                <a:srgbClr val="1ADD97"/>
              </a:solidFill>
              <a:latin typeface="Roboto Black"/>
              <a:ea typeface="Roboto Black"/>
              <a:cs typeface="Roboto Black"/>
              <a:sym typeface="Robo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8acfe23f95_0_23"/>
          <p:cNvSpPr txBox="1"/>
          <p:nvPr/>
        </p:nvSpPr>
        <p:spPr>
          <a:xfrm>
            <a:off x="220100" y="0"/>
            <a:ext cx="62739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Roboto Black"/>
              <a:ea typeface="Roboto Black"/>
              <a:cs typeface="Roboto Black"/>
              <a:sym typeface="Roboto Black"/>
            </a:endParaRPr>
          </a:p>
        </p:txBody>
      </p:sp>
      <p:pic>
        <p:nvPicPr>
          <p:cNvPr id="90" name="Google Shape;90;g8acfe23f95_0_23"/>
          <p:cNvPicPr preferRelativeResize="0"/>
          <p:nvPr/>
        </p:nvPicPr>
        <p:blipFill>
          <a:blip r:embed="rId3">
            <a:alphaModFix/>
          </a:blip>
          <a:stretch>
            <a:fillRect/>
          </a:stretch>
        </p:blipFill>
        <p:spPr>
          <a:xfrm>
            <a:off x="107795" y="2587083"/>
            <a:ext cx="11976410" cy="42709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8acfe23f95_0_34"/>
          <p:cNvSpPr txBox="1"/>
          <p:nvPr/>
        </p:nvSpPr>
        <p:spPr>
          <a:xfrm>
            <a:off x="0" y="2035999"/>
            <a:ext cx="11442000" cy="3517307"/>
          </a:xfrm>
          <a:prstGeom prst="rect">
            <a:avLst/>
          </a:prstGeom>
          <a:noFill/>
          <a:ln>
            <a:noFill/>
          </a:ln>
        </p:spPr>
        <p:txBody>
          <a:bodyPr spcFirstLastPara="1" wrap="square" lIns="108725" tIns="54325" rIns="108725" bIns="54325"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609583" marR="0" lvl="0" indent="-505870" algn="l" rtl="0">
              <a:lnSpc>
                <a:spcPct val="115000"/>
              </a:lnSpc>
              <a:spcBef>
                <a:spcPts val="0"/>
              </a:spcBef>
              <a:spcAft>
                <a:spcPts val="0"/>
              </a:spcAft>
              <a:buClr>
                <a:srgbClr val="16264D"/>
              </a:buClr>
              <a:buSzPts val="2600"/>
              <a:buFont typeface="Roboto Black"/>
              <a:buChar char="●"/>
            </a:pPr>
            <a:r>
              <a:rPr lang="en-GB" sz="2600" b="0" i="0" u="none" strike="noStrike" cap="none" dirty="0">
                <a:solidFill>
                  <a:srgbClr val="16264D"/>
                </a:solidFill>
                <a:latin typeface="Roboto Black"/>
                <a:ea typeface="Roboto Black"/>
                <a:cs typeface="Roboto Black"/>
                <a:sym typeface="Roboto Black"/>
              </a:rPr>
              <a:t>Business Scenario</a:t>
            </a:r>
            <a:endParaRPr sz="2600" b="0" i="0" u="none" strike="noStrike" cap="none" dirty="0">
              <a:solidFill>
                <a:srgbClr val="16264D"/>
              </a:solidFill>
              <a:latin typeface="Roboto Black"/>
              <a:ea typeface="Roboto Black"/>
              <a:cs typeface="Roboto Black"/>
              <a:sym typeface="Roboto Black"/>
            </a:endParaRPr>
          </a:p>
          <a:p>
            <a:pPr marL="457200" marR="0" lvl="0" indent="0" algn="l" rtl="0">
              <a:lnSpc>
                <a:spcPct val="150000"/>
              </a:lnSpc>
              <a:spcBef>
                <a:spcPts val="0"/>
              </a:spcBef>
              <a:spcAft>
                <a:spcPts val="0"/>
              </a:spcAft>
              <a:buClr>
                <a:srgbClr val="000000"/>
              </a:buClr>
              <a:buSzPts val="2350"/>
              <a:buFont typeface="Arial"/>
              <a:buNone/>
            </a:pPr>
            <a:r>
              <a:rPr lang="en-GB" sz="2350" b="0" i="1" u="none" strike="noStrike" cap="none" dirty="0">
                <a:solidFill>
                  <a:schemeClr val="dk1"/>
                </a:solidFill>
                <a:highlight>
                  <a:srgbClr val="FFFFFF"/>
                </a:highlight>
                <a:latin typeface="Arial"/>
                <a:ea typeface="Arial"/>
                <a:cs typeface="Arial"/>
                <a:sym typeface="Arial"/>
              </a:rPr>
              <a:t>You work for a real estate company interested in using data science to determine the best properties to buy and resell. Specifically, your company would like to identify the characteristics of residential houses that estimate their sale price and the cost-effectiveness of doing renovations. </a:t>
            </a:r>
          </a:p>
          <a:p>
            <a:pPr marL="457200" marR="0" lvl="0" indent="0" algn="l" rtl="0">
              <a:lnSpc>
                <a:spcPct val="150000"/>
              </a:lnSpc>
              <a:spcBef>
                <a:spcPts val="0"/>
              </a:spcBef>
              <a:spcAft>
                <a:spcPts val="0"/>
              </a:spcAft>
              <a:buClr>
                <a:srgbClr val="000000"/>
              </a:buClr>
              <a:buSzPts val="2350"/>
              <a:buFont typeface="Arial"/>
              <a:buNone/>
            </a:pPr>
            <a:endParaRPr lang="en-GB" sz="2350" i="1" dirty="0">
              <a:solidFill>
                <a:schemeClr val="dk1"/>
              </a:solidFill>
              <a:highlight>
                <a:srgbClr val="FFFFFF"/>
              </a:highlight>
            </a:endParaRPr>
          </a:p>
          <a:p>
            <a:pPr marL="457200" marR="0" lvl="0" indent="0" algn="l" rtl="0">
              <a:lnSpc>
                <a:spcPct val="150000"/>
              </a:lnSpc>
              <a:spcBef>
                <a:spcPts val="0"/>
              </a:spcBef>
              <a:spcAft>
                <a:spcPts val="0"/>
              </a:spcAft>
              <a:buClr>
                <a:srgbClr val="000000"/>
              </a:buClr>
              <a:buSzPts val="2350"/>
              <a:buFont typeface="Arial"/>
              <a:buNone/>
            </a:pPr>
            <a:r>
              <a:rPr lang="en-GB" sz="2350" b="1" u="none" strike="noStrike" cap="none" dirty="0">
                <a:solidFill>
                  <a:schemeClr val="dk1"/>
                </a:solidFill>
                <a:highlight>
                  <a:srgbClr val="FFFFFF"/>
                </a:highlight>
                <a:latin typeface="Arial"/>
                <a:ea typeface="Arial"/>
                <a:cs typeface="Arial"/>
                <a:sym typeface="Arial"/>
              </a:rPr>
              <a:t>Using the workflow, describe some of the activities that you would carry out in each stage.</a:t>
            </a:r>
            <a:endParaRPr sz="3900" b="1" u="none" strike="noStrike" cap="none" dirty="0">
              <a:solidFill>
                <a:srgbClr val="16264D"/>
              </a:solidFill>
              <a:latin typeface="Roboto"/>
              <a:ea typeface="Roboto"/>
              <a:cs typeface="Roboto"/>
              <a:sym typeface="Roboto"/>
            </a:endParaRPr>
          </a:p>
        </p:txBody>
      </p:sp>
      <p:sp>
        <p:nvSpPr>
          <p:cNvPr id="96" name="Google Shape;96;g8acfe23f95_0_34"/>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Activity</a:t>
            </a:r>
            <a:endParaRPr sz="4000" b="0" i="0" u="none" strike="noStrike" cap="none">
              <a:solidFill>
                <a:srgbClr val="FFFFFF"/>
              </a:solidFill>
              <a:latin typeface="Roboto Black"/>
              <a:ea typeface="Roboto Black"/>
              <a:cs typeface="Roboto Black"/>
              <a:sym typeface="Roboto Black"/>
            </a:endParaRPr>
          </a:p>
        </p:txBody>
      </p:sp>
      <p:pic>
        <p:nvPicPr>
          <p:cNvPr id="97" name="Google Shape;97;g8acfe23f95_0_34"/>
          <p:cNvPicPr preferRelativeResize="0"/>
          <p:nvPr/>
        </p:nvPicPr>
        <p:blipFill rotWithShape="1">
          <a:blip r:embed="rId3">
            <a:alphaModFix/>
          </a:blip>
          <a:srcRect/>
          <a:stretch/>
        </p:blipFill>
        <p:spPr>
          <a:xfrm>
            <a:off x="10870500" y="1354772"/>
            <a:ext cx="1143000" cy="1143000"/>
          </a:xfrm>
          <a:prstGeom prst="rect">
            <a:avLst/>
          </a:prstGeom>
          <a:noFill/>
          <a:ln>
            <a:noFill/>
          </a:ln>
        </p:spPr>
      </p:pic>
      <p:sp>
        <p:nvSpPr>
          <p:cNvPr id="98" name="Google Shape;98;g8acfe23f95_0_34"/>
          <p:cNvSpPr txBox="1"/>
          <p:nvPr/>
        </p:nvSpPr>
        <p:spPr>
          <a:xfrm>
            <a:off x="10870500" y="2359022"/>
            <a:ext cx="1378200" cy="27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dirty="0">
                <a:solidFill>
                  <a:srgbClr val="000000"/>
                </a:solidFill>
                <a:latin typeface="Arial"/>
                <a:ea typeface="Arial"/>
                <a:cs typeface="Arial"/>
                <a:sym typeface="Arial"/>
              </a:rPr>
              <a:t>10 minutes</a:t>
            </a: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9a427898ee_0_9"/>
          <p:cNvSpPr txBox="1"/>
          <p:nvPr/>
        </p:nvSpPr>
        <p:spPr>
          <a:xfrm>
            <a:off x="0" y="370850"/>
            <a:ext cx="4394100" cy="3000000"/>
          </a:xfrm>
          <a:prstGeom prst="rect">
            <a:avLst/>
          </a:prstGeom>
          <a:solidFill>
            <a:srgbClr val="A4C2F4"/>
          </a:solidFill>
          <a:ln>
            <a:noFill/>
          </a:ln>
        </p:spPr>
        <p:txBody>
          <a:bodyPr spcFirstLastPara="1" wrap="square" lIns="91425" tIns="91425" rIns="91425" bIns="91425" anchor="t" anchorCtr="0">
            <a:noAutofit/>
          </a:bodyPr>
          <a:lstStyle/>
          <a:p>
            <a:pPr marL="0" marR="190500" lvl="0" indent="0" algn="l" rtl="0">
              <a:spcBef>
                <a:spcPts val="1100"/>
              </a:spcBef>
              <a:spcAft>
                <a:spcPts val="0"/>
              </a:spcAft>
              <a:buNone/>
            </a:pPr>
            <a:r>
              <a:rPr lang="en-GB" sz="2050" b="1" dirty="0">
                <a:solidFill>
                  <a:schemeClr val="dk1"/>
                </a:solidFill>
              </a:rPr>
              <a:t>Frame</a:t>
            </a:r>
            <a:endParaRPr sz="2050" b="1" dirty="0">
              <a:solidFill>
                <a:schemeClr val="dk1"/>
              </a:solidFill>
            </a:endParaRPr>
          </a:p>
          <a:p>
            <a:pPr marL="736600" marR="279400" lvl="0" indent="-320675" algn="l" rtl="0">
              <a:lnSpc>
                <a:spcPct val="142857"/>
              </a:lnSpc>
              <a:spcBef>
                <a:spcPts val="2200"/>
              </a:spcBef>
              <a:spcAft>
                <a:spcPts val="0"/>
              </a:spcAft>
              <a:buClr>
                <a:schemeClr val="dk1"/>
              </a:buClr>
              <a:buSzPts val="1450"/>
              <a:buChar char="●"/>
            </a:pPr>
            <a:r>
              <a:rPr lang="en-GB" sz="1450" dirty="0">
                <a:solidFill>
                  <a:schemeClr val="dk1"/>
                </a:solidFill>
              </a:rPr>
              <a:t>Identify the business/product objectives.</a:t>
            </a:r>
            <a:endParaRPr sz="1450" dirty="0">
              <a:solidFill>
                <a:schemeClr val="dk1"/>
              </a:solidFill>
            </a:endParaRPr>
          </a:p>
          <a:p>
            <a:pPr marL="736600" marR="279400" lvl="0" indent="-320675" algn="l" rtl="0">
              <a:lnSpc>
                <a:spcPct val="142857"/>
              </a:lnSpc>
              <a:spcBef>
                <a:spcPts val="0"/>
              </a:spcBef>
              <a:spcAft>
                <a:spcPts val="0"/>
              </a:spcAft>
              <a:buClr>
                <a:schemeClr val="dk1"/>
              </a:buClr>
              <a:buSzPts val="1450"/>
              <a:buChar char="●"/>
            </a:pPr>
            <a:r>
              <a:rPr lang="en-GB" sz="1450" dirty="0">
                <a:solidFill>
                  <a:schemeClr val="dk1"/>
                </a:solidFill>
              </a:rPr>
              <a:t>Identify and hypothesize goals and criteria for success.</a:t>
            </a:r>
            <a:endParaRPr sz="1450" dirty="0">
              <a:solidFill>
                <a:schemeClr val="dk1"/>
              </a:solidFill>
            </a:endParaRPr>
          </a:p>
          <a:p>
            <a:pPr marL="736600" marR="279400" lvl="0" indent="-320675" algn="l" rtl="0">
              <a:lnSpc>
                <a:spcPct val="142857"/>
              </a:lnSpc>
              <a:spcBef>
                <a:spcPts val="0"/>
              </a:spcBef>
              <a:spcAft>
                <a:spcPts val="0"/>
              </a:spcAft>
              <a:buClr>
                <a:schemeClr val="dk1"/>
              </a:buClr>
              <a:buSzPts val="1450"/>
              <a:buChar char="●"/>
            </a:pPr>
            <a:r>
              <a:rPr lang="en-GB" sz="1450" dirty="0">
                <a:solidFill>
                  <a:schemeClr val="dk1"/>
                </a:solidFill>
              </a:rPr>
              <a:t>Create a set of questions to help you identify the correct data set.</a:t>
            </a:r>
            <a:endParaRPr sz="1450" dirty="0">
              <a:solidFill>
                <a:schemeClr val="dk1"/>
              </a:solidFill>
            </a:endParaRPr>
          </a:p>
        </p:txBody>
      </p:sp>
      <p:sp>
        <p:nvSpPr>
          <p:cNvPr id="105" name="Google Shape;105;g9a427898ee_0_9"/>
          <p:cNvSpPr txBox="1"/>
          <p:nvPr/>
        </p:nvSpPr>
        <p:spPr>
          <a:xfrm>
            <a:off x="460625" y="3115600"/>
            <a:ext cx="4755300" cy="2629200"/>
          </a:xfrm>
          <a:prstGeom prst="rect">
            <a:avLst/>
          </a:prstGeom>
          <a:solidFill>
            <a:srgbClr val="E69138"/>
          </a:solidFill>
          <a:ln>
            <a:noFill/>
          </a:ln>
        </p:spPr>
        <p:txBody>
          <a:bodyPr spcFirstLastPara="1" wrap="square" lIns="91425" tIns="91425" rIns="91425" bIns="91425" anchor="t" anchorCtr="0">
            <a:noAutofit/>
          </a:bodyPr>
          <a:lstStyle/>
          <a:p>
            <a:pPr marL="0" marR="190500" lvl="0" indent="0" algn="l" rtl="0">
              <a:spcBef>
                <a:spcPts val="1100"/>
              </a:spcBef>
              <a:spcAft>
                <a:spcPts val="0"/>
              </a:spcAft>
              <a:buNone/>
            </a:pPr>
            <a:r>
              <a:rPr lang="en-GB" sz="2050" b="1" dirty="0">
                <a:solidFill>
                  <a:schemeClr val="dk1"/>
                </a:solidFill>
              </a:rPr>
              <a:t>Prepare</a:t>
            </a:r>
            <a:endParaRPr sz="2050" b="1" dirty="0">
              <a:solidFill>
                <a:schemeClr val="dk1"/>
              </a:solidFill>
            </a:endParaRPr>
          </a:p>
          <a:p>
            <a:pPr marL="457200" marR="279400" lvl="0" indent="-320675" algn="l" rtl="0">
              <a:lnSpc>
                <a:spcPct val="142857"/>
              </a:lnSpc>
              <a:spcBef>
                <a:spcPts val="2200"/>
              </a:spcBef>
              <a:spcAft>
                <a:spcPts val="0"/>
              </a:spcAft>
              <a:buClr>
                <a:schemeClr val="dk1"/>
              </a:buClr>
              <a:buSzPts val="1450"/>
              <a:buChar char="●"/>
            </a:pPr>
            <a:r>
              <a:rPr lang="en-GB" sz="1450" dirty="0">
                <a:solidFill>
                  <a:schemeClr val="dk1"/>
                </a:solidFill>
              </a:rPr>
              <a:t>Ensuring data is clearly defined and structured</a:t>
            </a:r>
            <a:endParaRPr sz="1450" dirty="0">
              <a:solidFill>
                <a:schemeClr val="dk1"/>
              </a:solidFill>
            </a:endParaRPr>
          </a:p>
          <a:p>
            <a:pPr marL="457200" marR="279400" lvl="0" indent="-320675" algn="l" rtl="0">
              <a:lnSpc>
                <a:spcPct val="142857"/>
              </a:lnSpc>
              <a:spcBef>
                <a:spcPts val="0"/>
              </a:spcBef>
              <a:spcAft>
                <a:spcPts val="0"/>
              </a:spcAft>
              <a:buClr>
                <a:schemeClr val="dk1"/>
              </a:buClr>
              <a:buSzPts val="1450"/>
              <a:buChar char="●"/>
            </a:pPr>
            <a:r>
              <a:rPr lang="en-GB" sz="1450" dirty="0">
                <a:solidFill>
                  <a:schemeClr val="dk1"/>
                </a:solidFill>
              </a:rPr>
              <a:t>Check and clean data formatting as needed</a:t>
            </a:r>
            <a:endParaRPr sz="1450" dirty="0">
              <a:solidFill>
                <a:schemeClr val="dk1"/>
              </a:solidFill>
            </a:endParaRPr>
          </a:p>
          <a:p>
            <a:pPr marL="457200" marR="279400" lvl="0" indent="-346075" algn="l" rtl="0">
              <a:lnSpc>
                <a:spcPct val="142857"/>
              </a:lnSpc>
              <a:spcBef>
                <a:spcPts val="0"/>
              </a:spcBef>
              <a:spcAft>
                <a:spcPts val="0"/>
              </a:spcAft>
              <a:buClr>
                <a:schemeClr val="dk1"/>
              </a:buClr>
              <a:buSzPts val="1850"/>
              <a:buChar char="●"/>
            </a:pPr>
            <a:r>
              <a:rPr lang="en-GB" sz="1450" dirty="0">
                <a:solidFill>
                  <a:schemeClr val="dk1"/>
                </a:solidFill>
              </a:rPr>
              <a:t>Create data dictionaries and source documentation to determine how the set was gathered</a:t>
            </a:r>
            <a:endParaRPr sz="1850" dirty="0">
              <a:solidFill>
                <a:schemeClr val="dk1"/>
              </a:solidFill>
            </a:endParaRPr>
          </a:p>
          <a:p>
            <a:pPr marL="457200" marR="279400" lvl="0" indent="0" algn="l" rtl="0">
              <a:lnSpc>
                <a:spcPct val="142857"/>
              </a:lnSpc>
              <a:spcBef>
                <a:spcPts val="2200"/>
              </a:spcBef>
              <a:spcAft>
                <a:spcPts val="0"/>
              </a:spcAft>
              <a:buNone/>
            </a:pPr>
            <a:endParaRPr sz="1450" dirty="0">
              <a:solidFill>
                <a:schemeClr val="dk1"/>
              </a:solidFill>
            </a:endParaRPr>
          </a:p>
        </p:txBody>
      </p:sp>
      <p:sp>
        <p:nvSpPr>
          <p:cNvPr id="106" name="Google Shape;106;g9a427898ee_0_9"/>
          <p:cNvSpPr txBox="1"/>
          <p:nvPr/>
        </p:nvSpPr>
        <p:spPr>
          <a:xfrm>
            <a:off x="4067725" y="818500"/>
            <a:ext cx="3485700" cy="2476800"/>
          </a:xfrm>
          <a:prstGeom prst="rect">
            <a:avLst/>
          </a:prstGeom>
          <a:solidFill>
            <a:srgbClr val="CC0000"/>
          </a:solidFill>
          <a:ln>
            <a:noFill/>
          </a:ln>
        </p:spPr>
        <p:txBody>
          <a:bodyPr spcFirstLastPara="1" wrap="square" lIns="91425" tIns="91425" rIns="91425" bIns="91425" anchor="t" anchorCtr="0">
            <a:noAutofit/>
          </a:bodyPr>
          <a:lstStyle/>
          <a:p>
            <a:pPr marL="0" marR="190500" lvl="0" indent="0" algn="l" rtl="0">
              <a:spcBef>
                <a:spcPts val="1100"/>
              </a:spcBef>
              <a:spcAft>
                <a:spcPts val="0"/>
              </a:spcAft>
              <a:buNone/>
            </a:pPr>
            <a:r>
              <a:rPr lang="en-GB" sz="2050" b="1">
                <a:solidFill>
                  <a:schemeClr val="dk1"/>
                </a:solidFill>
              </a:rPr>
              <a:t>Analyze</a:t>
            </a:r>
            <a:endParaRPr sz="2050" b="1">
              <a:solidFill>
                <a:schemeClr val="dk1"/>
              </a:solidFill>
            </a:endParaRPr>
          </a:p>
          <a:p>
            <a:pPr marL="457200" marR="279400" lvl="0" indent="-320675" algn="l" rtl="0">
              <a:lnSpc>
                <a:spcPct val="142857"/>
              </a:lnSpc>
              <a:spcBef>
                <a:spcPts val="2200"/>
              </a:spcBef>
              <a:spcAft>
                <a:spcPts val="0"/>
              </a:spcAft>
              <a:buClr>
                <a:schemeClr val="dk1"/>
              </a:buClr>
              <a:buSzPts val="1450"/>
              <a:buChar char="●"/>
            </a:pPr>
            <a:r>
              <a:rPr lang="en-GB" sz="1450">
                <a:solidFill>
                  <a:schemeClr val="dk1"/>
                </a:solidFill>
              </a:rPr>
              <a:t>Summary/Descriptive statistics</a:t>
            </a:r>
            <a:endParaRPr sz="1450">
              <a:solidFill>
                <a:schemeClr val="dk1"/>
              </a:solidFill>
            </a:endParaRPr>
          </a:p>
          <a:p>
            <a:pPr marL="457200" marR="279400" lvl="0" indent="-320675" algn="l" rtl="0">
              <a:lnSpc>
                <a:spcPct val="142857"/>
              </a:lnSpc>
              <a:spcBef>
                <a:spcPts val="0"/>
              </a:spcBef>
              <a:spcAft>
                <a:spcPts val="0"/>
              </a:spcAft>
              <a:buClr>
                <a:schemeClr val="dk1"/>
              </a:buClr>
              <a:buSzPts val="1450"/>
              <a:buChar char="●"/>
            </a:pPr>
            <a:r>
              <a:rPr lang="en-GB" sz="1450">
                <a:solidFill>
                  <a:schemeClr val="dk1"/>
                </a:solidFill>
              </a:rPr>
              <a:t>Identify preliminary trends</a:t>
            </a:r>
            <a:endParaRPr sz="1450">
              <a:solidFill>
                <a:schemeClr val="dk1"/>
              </a:solidFill>
            </a:endParaRPr>
          </a:p>
          <a:p>
            <a:pPr marL="457200" marR="279400" lvl="0" indent="-320675" algn="l" rtl="0">
              <a:lnSpc>
                <a:spcPct val="142857"/>
              </a:lnSpc>
              <a:spcBef>
                <a:spcPts val="0"/>
              </a:spcBef>
              <a:spcAft>
                <a:spcPts val="0"/>
              </a:spcAft>
              <a:buClr>
                <a:schemeClr val="dk1"/>
              </a:buClr>
              <a:buSzPts val="1450"/>
              <a:buChar char="●"/>
            </a:pPr>
            <a:r>
              <a:rPr lang="en-GB" sz="1450">
                <a:solidFill>
                  <a:schemeClr val="dk1"/>
                </a:solidFill>
              </a:rPr>
              <a:t>Exploratory data analysis </a:t>
            </a:r>
            <a:endParaRPr sz="1450">
              <a:solidFill>
                <a:schemeClr val="dk1"/>
              </a:solidFill>
            </a:endParaRPr>
          </a:p>
          <a:p>
            <a:pPr marL="457200" marR="279400" lvl="0" indent="-320675" algn="l" rtl="0">
              <a:lnSpc>
                <a:spcPct val="142857"/>
              </a:lnSpc>
              <a:spcBef>
                <a:spcPts val="0"/>
              </a:spcBef>
              <a:spcAft>
                <a:spcPts val="0"/>
              </a:spcAft>
              <a:buClr>
                <a:schemeClr val="dk1"/>
              </a:buClr>
              <a:buSzPts val="1450"/>
              <a:buChar char="●"/>
            </a:pPr>
            <a:r>
              <a:rPr lang="en-GB" sz="1450">
                <a:solidFill>
                  <a:schemeClr val="dk1"/>
                </a:solidFill>
              </a:rPr>
              <a:t>Create a predictive model</a:t>
            </a:r>
            <a:endParaRPr sz="1450">
              <a:solidFill>
                <a:schemeClr val="dk1"/>
              </a:solidFill>
            </a:endParaRPr>
          </a:p>
        </p:txBody>
      </p:sp>
      <p:sp>
        <p:nvSpPr>
          <p:cNvPr id="107" name="Google Shape;107;g9a427898ee_0_9"/>
          <p:cNvSpPr txBox="1"/>
          <p:nvPr/>
        </p:nvSpPr>
        <p:spPr>
          <a:xfrm>
            <a:off x="5953874" y="3115599"/>
            <a:ext cx="4801601" cy="2629201"/>
          </a:xfrm>
          <a:prstGeom prst="rect">
            <a:avLst/>
          </a:prstGeom>
          <a:solidFill>
            <a:srgbClr val="D883FF"/>
          </a:solidFill>
          <a:ln>
            <a:noFill/>
          </a:ln>
        </p:spPr>
        <p:txBody>
          <a:bodyPr spcFirstLastPara="1" wrap="square" lIns="91425" tIns="91425" rIns="91425" bIns="91425" anchor="t" anchorCtr="0">
            <a:noAutofit/>
          </a:bodyPr>
          <a:lstStyle/>
          <a:p>
            <a:pPr marL="0" marR="190500" lvl="0" indent="0" algn="l" rtl="0">
              <a:spcBef>
                <a:spcPts val="1100"/>
              </a:spcBef>
              <a:spcAft>
                <a:spcPts val="0"/>
              </a:spcAft>
              <a:buNone/>
            </a:pPr>
            <a:r>
              <a:rPr lang="en-GB" sz="2050" b="1">
                <a:solidFill>
                  <a:schemeClr val="dk1"/>
                </a:solidFill>
              </a:rPr>
              <a:t>Interpret</a:t>
            </a:r>
            <a:endParaRPr sz="2050" b="1">
              <a:solidFill>
                <a:schemeClr val="dk1"/>
              </a:solidFill>
            </a:endParaRPr>
          </a:p>
          <a:p>
            <a:pPr marL="457200" marR="279400" lvl="0" indent="-320675" algn="l" rtl="0">
              <a:lnSpc>
                <a:spcPct val="142857"/>
              </a:lnSpc>
              <a:spcBef>
                <a:spcPts val="2200"/>
              </a:spcBef>
              <a:spcAft>
                <a:spcPts val="0"/>
              </a:spcAft>
              <a:buClr>
                <a:schemeClr val="dk1"/>
              </a:buClr>
              <a:buSzPts val="1450"/>
              <a:buChar char="●"/>
            </a:pPr>
            <a:r>
              <a:rPr lang="en-GB" sz="1450">
                <a:solidFill>
                  <a:schemeClr val="dk1"/>
                </a:solidFill>
              </a:rPr>
              <a:t>Did you reject or fail to reject your hypotheses?</a:t>
            </a:r>
            <a:endParaRPr sz="1450">
              <a:solidFill>
                <a:schemeClr val="dk1"/>
              </a:solidFill>
            </a:endParaRPr>
          </a:p>
          <a:p>
            <a:pPr marL="457200" marR="279400" lvl="0" indent="-320675" algn="l" rtl="0">
              <a:lnSpc>
                <a:spcPct val="142857"/>
              </a:lnSpc>
              <a:spcBef>
                <a:spcPts val="0"/>
              </a:spcBef>
              <a:spcAft>
                <a:spcPts val="0"/>
              </a:spcAft>
              <a:buClr>
                <a:schemeClr val="dk1"/>
              </a:buClr>
              <a:buSzPts val="1450"/>
              <a:buChar char="●"/>
            </a:pPr>
            <a:r>
              <a:rPr lang="en-GB" sz="1450">
                <a:solidFill>
                  <a:schemeClr val="dk1"/>
                </a:solidFill>
              </a:rPr>
              <a:t>Were your questions answered?</a:t>
            </a:r>
            <a:endParaRPr sz="1450">
              <a:solidFill>
                <a:schemeClr val="dk1"/>
              </a:solidFill>
            </a:endParaRPr>
          </a:p>
          <a:p>
            <a:pPr marL="457200" marR="279400" lvl="0" indent="-320675" algn="l" rtl="0">
              <a:lnSpc>
                <a:spcPct val="142857"/>
              </a:lnSpc>
              <a:spcBef>
                <a:spcPts val="0"/>
              </a:spcBef>
              <a:spcAft>
                <a:spcPts val="0"/>
              </a:spcAft>
              <a:buClr>
                <a:schemeClr val="dk1"/>
              </a:buClr>
              <a:buSzPts val="1450"/>
              <a:buChar char="●"/>
            </a:pPr>
            <a:r>
              <a:rPr lang="en-GB" sz="1450">
                <a:solidFill>
                  <a:schemeClr val="dk1"/>
                </a:solidFill>
              </a:rPr>
              <a:t>Do your findings support any business recommendations, actions, or decisions?</a:t>
            </a:r>
            <a:endParaRPr sz="1450">
              <a:solidFill>
                <a:schemeClr val="dk1"/>
              </a:solidFill>
            </a:endParaRPr>
          </a:p>
          <a:p>
            <a:pPr marL="457200" marR="279400" lvl="0" indent="-320675" algn="l" rtl="0">
              <a:lnSpc>
                <a:spcPct val="142857"/>
              </a:lnSpc>
              <a:spcBef>
                <a:spcPts val="0"/>
              </a:spcBef>
              <a:spcAft>
                <a:spcPts val="0"/>
              </a:spcAft>
              <a:buClr>
                <a:schemeClr val="dk1"/>
              </a:buClr>
              <a:buSzPts val="1450"/>
              <a:buChar char="●"/>
            </a:pPr>
            <a:r>
              <a:rPr lang="en-GB" sz="1450">
                <a:solidFill>
                  <a:schemeClr val="dk1"/>
                </a:solidFill>
              </a:rPr>
              <a:t>Reaching a conclusion</a:t>
            </a:r>
            <a:endParaRPr sz="1450">
              <a:solidFill>
                <a:schemeClr val="dk1"/>
              </a:solidFill>
            </a:endParaRPr>
          </a:p>
        </p:txBody>
      </p:sp>
      <p:sp>
        <p:nvSpPr>
          <p:cNvPr id="108" name="Google Shape;108;g9a427898ee_0_9"/>
          <p:cNvSpPr txBox="1"/>
          <p:nvPr/>
        </p:nvSpPr>
        <p:spPr>
          <a:xfrm>
            <a:off x="8417975" y="894050"/>
            <a:ext cx="3720300" cy="2476800"/>
          </a:xfrm>
          <a:prstGeom prst="rect">
            <a:avLst/>
          </a:prstGeom>
          <a:solidFill>
            <a:srgbClr val="FFD966"/>
          </a:solidFill>
          <a:ln>
            <a:noFill/>
          </a:ln>
        </p:spPr>
        <p:txBody>
          <a:bodyPr spcFirstLastPara="1" wrap="square" lIns="91425" tIns="91425" rIns="91425" bIns="91425" anchor="t" anchorCtr="0">
            <a:noAutofit/>
          </a:bodyPr>
          <a:lstStyle/>
          <a:p>
            <a:pPr marL="0" marR="190500" lvl="0" indent="0" algn="l" rtl="0">
              <a:spcBef>
                <a:spcPts val="1100"/>
              </a:spcBef>
              <a:spcAft>
                <a:spcPts val="0"/>
              </a:spcAft>
              <a:buNone/>
            </a:pPr>
            <a:r>
              <a:rPr lang="en-GB" sz="2050" b="1">
                <a:solidFill>
                  <a:schemeClr val="dk1"/>
                </a:solidFill>
              </a:rPr>
              <a:t>Communicate</a:t>
            </a:r>
            <a:endParaRPr sz="2050" b="1">
              <a:solidFill>
                <a:schemeClr val="dk1"/>
              </a:solidFill>
            </a:endParaRPr>
          </a:p>
          <a:p>
            <a:pPr marL="457200" marR="279400" lvl="0" indent="-320675" algn="l" rtl="0">
              <a:lnSpc>
                <a:spcPct val="142857"/>
              </a:lnSpc>
              <a:spcBef>
                <a:spcPts val="2200"/>
              </a:spcBef>
              <a:spcAft>
                <a:spcPts val="0"/>
              </a:spcAft>
              <a:buClr>
                <a:schemeClr val="dk1"/>
              </a:buClr>
              <a:buSzPts val="1450"/>
              <a:buChar char="●"/>
            </a:pPr>
            <a:r>
              <a:rPr lang="en-GB" sz="1450">
                <a:solidFill>
                  <a:schemeClr val="dk1"/>
                </a:solidFill>
              </a:rPr>
              <a:t>Stakeholder presentations</a:t>
            </a:r>
            <a:endParaRPr sz="1450">
              <a:solidFill>
                <a:schemeClr val="dk1"/>
              </a:solidFill>
            </a:endParaRPr>
          </a:p>
          <a:p>
            <a:pPr marL="457200" marR="279400" lvl="0" indent="-320675" algn="l" rtl="0">
              <a:lnSpc>
                <a:spcPct val="142857"/>
              </a:lnSpc>
              <a:spcBef>
                <a:spcPts val="0"/>
              </a:spcBef>
              <a:spcAft>
                <a:spcPts val="0"/>
              </a:spcAft>
              <a:buClr>
                <a:schemeClr val="dk1"/>
              </a:buClr>
              <a:buSzPts val="1450"/>
              <a:buChar char="●"/>
            </a:pPr>
            <a:r>
              <a:rPr lang="en-GB" sz="1450">
                <a:solidFill>
                  <a:schemeClr val="dk1"/>
                </a:solidFill>
              </a:rPr>
              <a:t>Reports</a:t>
            </a:r>
            <a:endParaRPr sz="1450">
              <a:solidFill>
                <a:schemeClr val="dk1"/>
              </a:solidFill>
            </a:endParaRPr>
          </a:p>
          <a:p>
            <a:pPr marL="457200" marR="279400" lvl="0" indent="-320675" algn="l" rtl="0">
              <a:lnSpc>
                <a:spcPct val="142857"/>
              </a:lnSpc>
              <a:spcBef>
                <a:spcPts val="0"/>
              </a:spcBef>
              <a:spcAft>
                <a:spcPts val="0"/>
              </a:spcAft>
              <a:buClr>
                <a:schemeClr val="dk1"/>
              </a:buClr>
              <a:buSzPts val="1450"/>
              <a:buChar char="●"/>
            </a:pPr>
            <a:r>
              <a:rPr lang="en-GB" sz="1450">
                <a:solidFill>
                  <a:schemeClr val="dk1"/>
                </a:solidFill>
              </a:rPr>
              <a:t>Take feedback on board and reiterate your work </a:t>
            </a:r>
            <a:endParaRPr sz="145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264D"/>
        </a:solidFill>
        <a:effectLst/>
      </p:bgPr>
    </p:bg>
    <p:spTree>
      <p:nvGrpSpPr>
        <p:cNvPr id="1" name="Shape 112"/>
        <p:cNvGrpSpPr/>
        <p:nvPr/>
      </p:nvGrpSpPr>
      <p:grpSpPr>
        <a:xfrm>
          <a:off x="0" y="0"/>
          <a:ext cx="0" cy="0"/>
          <a:chOff x="0" y="0"/>
          <a:chExt cx="0" cy="0"/>
        </a:xfrm>
      </p:grpSpPr>
      <p:pic>
        <p:nvPicPr>
          <p:cNvPr id="113" name="Google Shape;113;g8c27027af1_0_28" descr="WH_logo_horizontal_white[1].png"/>
          <p:cNvPicPr preferRelativeResize="0"/>
          <p:nvPr/>
        </p:nvPicPr>
        <p:blipFill rotWithShape="1">
          <a:blip r:embed="rId3">
            <a:alphaModFix/>
          </a:blip>
          <a:srcRect r="63098"/>
          <a:stretch/>
        </p:blipFill>
        <p:spPr>
          <a:xfrm>
            <a:off x="680700" y="3024184"/>
            <a:ext cx="2284001" cy="1536000"/>
          </a:xfrm>
          <a:prstGeom prst="rect">
            <a:avLst/>
          </a:prstGeom>
          <a:noFill/>
          <a:ln>
            <a:noFill/>
          </a:ln>
        </p:spPr>
      </p:pic>
      <p:sp>
        <p:nvSpPr>
          <p:cNvPr id="114" name="Google Shape;114;g8c27027af1_0_28"/>
          <p:cNvSpPr txBox="1"/>
          <p:nvPr/>
        </p:nvSpPr>
        <p:spPr>
          <a:xfrm>
            <a:off x="1002524" y="4291500"/>
            <a:ext cx="9883200" cy="1523700"/>
          </a:xfrm>
          <a:prstGeom prst="rect">
            <a:avLst/>
          </a:prstGeom>
          <a:noFill/>
          <a:ln>
            <a:noFill/>
          </a:ln>
        </p:spPr>
        <p:txBody>
          <a:bodyPr spcFirstLastPara="1" wrap="square" lIns="45700" tIns="22825" rIns="45700" bIns="22825"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GB" sz="4267" b="0" i="0" u="none" strike="noStrike" cap="none" dirty="0">
                <a:solidFill>
                  <a:srgbClr val="FFFFFF"/>
                </a:solidFill>
                <a:latin typeface="Roboto Black"/>
                <a:ea typeface="Roboto Black"/>
                <a:cs typeface="Roboto Black"/>
                <a:sym typeface="Roboto Black"/>
              </a:rPr>
              <a:t>Introduction to Machine Learning (ML)</a:t>
            </a:r>
            <a:endParaRPr sz="4267" b="0" i="0" u="none" strike="noStrike" cap="none" dirty="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1ADD97"/>
              </a:buClr>
              <a:buSzPts val="2489"/>
              <a:buFont typeface="Montserrat"/>
              <a:buNone/>
            </a:pPr>
            <a:r>
              <a:rPr lang="en-GB" sz="2489" b="0" i="0" u="none" strike="noStrike" cap="none" dirty="0">
                <a:solidFill>
                  <a:srgbClr val="1ADD97"/>
                </a:solidFill>
                <a:latin typeface="Roboto Black"/>
                <a:ea typeface="Roboto Black"/>
                <a:cs typeface="Roboto Black"/>
                <a:sym typeface="Roboto Black"/>
              </a:rPr>
              <a:t>Common Terms and Definitions</a:t>
            </a:r>
            <a:endParaRPr sz="2489" b="0" i="0" u="none" strike="noStrike" cap="none" dirty="0">
              <a:solidFill>
                <a:srgbClr val="1ADD97"/>
              </a:solidFill>
              <a:latin typeface="Roboto Black"/>
              <a:ea typeface="Roboto Black"/>
              <a:cs typeface="Roboto Black"/>
              <a:sym typeface="Roboto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g8ac31c9d0a_0_0"/>
          <p:cNvSpPr txBox="1"/>
          <p:nvPr/>
        </p:nvSpPr>
        <p:spPr>
          <a:xfrm>
            <a:off x="0" y="1991167"/>
            <a:ext cx="12192000" cy="4824300"/>
          </a:xfrm>
          <a:prstGeom prst="rect">
            <a:avLst/>
          </a:prstGeom>
          <a:noFill/>
          <a:ln>
            <a:noFill/>
          </a:ln>
        </p:spPr>
        <p:txBody>
          <a:bodyPr spcFirstLastPara="1" wrap="square" lIns="108725" tIns="54325" rIns="108725" bIns="54325" anchor="t" anchorCtr="0">
            <a:noAutofit/>
          </a:bodyPr>
          <a:lstStyle/>
          <a:p>
            <a:pPr marL="457200" lvl="0" indent="-342900">
              <a:lnSpc>
                <a:spcPct val="150000"/>
              </a:lnSpc>
              <a:buClr>
                <a:srgbClr val="16264D"/>
              </a:buClr>
              <a:buSzPts val="1800"/>
              <a:buFont typeface="Roboto"/>
              <a:buChar char="●"/>
            </a:pPr>
            <a:r>
              <a:rPr lang="en-GB" sz="2800" b="1" dirty="0">
                <a:solidFill>
                  <a:srgbClr val="16264D"/>
                </a:solidFill>
                <a:latin typeface="Roboto"/>
                <a:ea typeface="Roboto"/>
                <a:cs typeface="Roboto"/>
                <a:sym typeface="Roboto"/>
              </a:rPr>
              <a:t>Make sure you are comfortable</a:t>
            </a:r>
          </a:p>
          <a:p>
            <a:pPr marL="457200" lvl="0" indent="-342900">
              <a:lnSpc>
                <a:spcPct val="150000"/>
              </a:lnSpc>
              <a:buClr>
                <a:srgbClr val="16264D"/>
              </a:buClr>
              <a:buSzPts val="1800"/>
              <a:buFont typeface="Roboto"/>
              <a:buChar char="●"/>
            </a:pPr>
            <a:r>
              <a:rPr lang="en-GB" sz="2800" b="1" dirty="0">
                <a:solidFill>
                  <a:srgbClr val="16264D"/>
                </a:solidFill>
                <a:latin typeface="Roboto"/>
                <a:ea typeface="Roboto"/>
                <a:cs typeface="Roboto"/>
                <a:sym typeface="Roboto"/>
              </a:rPr>
              <a:t>Have water and maybe a strong coffee handy</a:t>
            </a:r>
          </a:p>
          <a:p>
            <a:pPr marL="457200" indent="-342900">
              <a:lnSpc>
                <a:spcPct val="150000"/>
              </a:lnSpc>
              <a:buClr>
                <a:srgbClr val="16264D"/>
              </a:buClr>
              <a:buSzPts val="1800"/>
              <a:buFont typeface="Roboto"/>
              <a:buChar char="●"/>
            </a:pPr>
            <a:r>
              <a:rPr lang="en-GB" sz="2800" b="1" dirty="0">
                <a:solidFill>
                  <a:srgbClr val="16264D"/>
                </a:solidFill>
                <a:latin typeface="Roboto"/>
                <a:ea typeface="Roboto"/>
                <a:cs typeface="Roboto"/>
                <a:sym typeface="Roboto"/>
              </a:rPr>
              <a:t>If you need a break...take it - We’ll aim for a 5min break every 1 hour</a:t>
            </a:r>
          </a:p>
          <a:p>
            <a:pPr marL="457200" lvl="0" indent="-342900">
              <a:lnSpc>
                <a:spcPct val="150000"/>
              </a:lnSpc>
              <a:buClr>
                <a:srgbClr val="16264D"/>
              </a:buClr>
              <a:buSzPts val="1800"/>
              <a:buFont typeface="Roboto"/>
              <a:buChar char="●"/>
            </a:pPr>
            <a:r>
              <a:rPr lang="en-GB" sz="2800" b="1" dirty="0">
                <a:solidFill>
                  <a:srgbClr val="16264D"/>
                </a:solidFill>
                <a:latin typeface="Roboto"/>
                <a:ea typeface="Roboto"/>
                <a:cs typeface="Roboto"/>
                <a:sym typeface="Roboto"/>
              </a:rPr>
              <a:t>If you need a stretch - please go ahead!</a:t>
            </a:r>
          </a:p>
          <a:p>
            <a:pPr marL="457200" lvl="0" indent="-342900">
              <a:lnSpc>
                <a:spcPct val="150000"/>
              </a:lnSpc>
              <a:buClr>
                <a:srgbClr val="16264D"/>
              </a:buClr>
              <a:buSzPts val="1800"/>
              <a:buFont typeface="Roboto"/>
              <a:buChar char="●"/>
            </a:pPr>
            <a:r>
              <a:rPr lang="en-GB" sz="2800" b="1" dirty="0">
                <a:solidFill>
                  <a:srgbClr val="16264D"/>
                </a:solidFill>
                <a:latin typeface="Roboto"/>
                <a:ea typeface="Roboto"/>
                <a:cs typeface="Roboto"/>
                <a:sym typeface="Roboto"/>
              </a:rPr>
              <a:t>Please mute yourselves if you are not talking</a:t>
            </a:r>
          </a:p>
        </p:txBody>
      </p:sp>
      <p:sp>
        <p:nvSpPr>
          <p:cNvPr id="48" name="Google Shape;48;g8ac31c9d0a_0_0"/>
          <p:cNvSpPr txBox="1"/>
          <p:nvPr/>
        </p:nvSpPr>
        <p:spPr>
          <a:xfrm>
            <a:off x="0" y="0"/>
            <a:ext cx="62739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GB" sz="4000" b="0" i="0" u="none" strike="noStrike" cap="none" dirty="0">
                <a:solidFill>
                  <a:srgbClr val="FFFFFF"/>
                </a:solidFill>
                <a:latin typeface="Roboto Black"/>
                <a:ea typeface="Roboto Black"/>
                <a:cs typeface="Roboto Black"/>
                <a:sym typeface="Roboto Black"/>
              </a:rPr>
              <a:t>House keeping</a:t>
            </a:r>
            <a:endParaRPr sz="4000" b="0" i="0" u="none" strike="noStrike" cap="none" dirty="0">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48740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604EB8-63AE-E447-A8D0-E38FEE150E28}"/>
              </a:ext>
            </a:extLst>
          </p:cNvPr>
          <p:cNvPicPr>
            <a:picLocks noChangeAspect="1"/>
          </p:cNvPicPr>
          <p:nvPr/>
        </p:nvPicPr>
        <p:blipFill>
          <a:blip r:embed="rId3"/>
          <a:stretch>
            <a:fillRect/>
          </a:stretch>
        </p:blipFill>
        <p:spPr>
          <a:xfrm>
            <a:off x="479967" y="1910884"/>
            <a:ext cx="10873451" cy="4969418"/>
          </a:xfrm>
          <a:prstGeom prst="rect">
            <a:avLst/>
          </a:prstGeom>
        </p:spPr>
      </p:pic>
      <p:sp>
        <p:nvSpPr>
          <p:cNvPr id="3" name="Google Shape;133;g8c27027af1_0_35">
            <a:extLst>
              <a:ext uri="{FF2B5EF4-FFF2-40B4-BE49-F238E27FC236}">
                <a16:creationId xmlns:a16="http://schemas.microsoft.com/office/drawing/2014/main" id="{2F4FB7A5-E497-C34C-9C82-1A9897551072}"/>
              </a:ext>
            </a:extLst>
          </p:cNvPr>
          <p:cNvSpPr txBox="1"/>
          <p:nvPr/>
        </p:nvSpPr>
        <p:spPr>
          <a:xfrm>
            <a:off x="0" y="18288"/>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dirty="0">
                <a:solidFill>
                  <a:schemeClr val="lt1"/>
                </a:solidFill>
                <a:latin typeface="Roboto Black"/>
                <a:ea typeface="Roboto Black"/>
                <a:cs typeface="Roboto Black"/>
                <a:sym typeface="Roboto Black"/>
              </a:rPr>
              <a:t>Machine Learning</a:t>
            </a:r>
            <a:endParaRPr sz="4000" b="0" i="0" u="none" strike="noStrike" cap="none" dirty="0">
              <a:solidFill>
                <a:schemeClr val="lt1"/>
              </a:solidFill>
              <a:latin typeface="Roboto Black"/>
              <a:ea typeface="Roboto Black"/>
              <a:cs typeface="Roboto Black"/>
              <a:sym typeface="Roboto Black"/>
            </a:endParaRPr>
          </a:p>
        </p:txBody>
      </p:sp>
    </p:spTree>
    <p:extLst>
      <p:ext uri="{BB962C8B-B14F-4D97-AF65-F5344CB8AC3E}">
        <p14:creationId xmlns:p14="http://schemas.microsoft.com/office/powerpoint/2010/main" val="295639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acfe23f95_0_45"/>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dirty="0">
                <a:solidFill>
                  <a:schemeClr val="lt1"/>
                </a:solidFill>
                <a:latin typeface="Roboto Black"/>
                <a:ea typeface="Roboto Black"/>
                <a:cs typeface="Roboto Black"/>
                <a:sym typeface="Roboto Black"/>
              </a:rPr>
              <a:t>ML vs Programming</a:t>
            </a:r>
            <a:endParaRPr sz="4000" b="0" i="0" u="none" strike="noStrike" cap="none" dirty="0">
              <a:solidFill>
                <a:srgbClr val="FFFFFF"/>
              </a:solidFill>
              <a:latin typeface="Roboto Black"/>
              <a:ea typeface="Roboto Black"/>
              <a:cs typeface="Roboto Black"/>
              <a:sym typeface="Roboto Black"/>
            </a:endParaRPr>
          </a:p>
        </p:txBody>
      </p:sp>
      <p:pic>
        <p:nvPicPr>
          <p:cNvPr id="120" name="Google Shape;120;g8acfe23f95_0_45"/>
          <p:cNvPicPr preferRelativeResize="0"/>
          <p:nvPr/>
        </p:nvPicPr>
        <p:blipFill rotWithShape="1">
          <a:blip r:embed="rId3">
            <a:alphaModFix/>
          </a:blip>
          <a:srcRect b="52068"/>
          <a:stretch/>
        </p:blipFill>
        <p:spPr>
          <a:xfrm>
            <a:off x="2532675" y="2380600"/>
            <a:ext cx="6873225" cy="1509959"/>
          </a:xfrm>
          <a:prstGeom prst="rect">
            <a:avLst/>
          </a:prstGeom>
          <a:noFill/>
          <a:ln>
            <a:noFill/>
          </a:ln>
        </p:spPr>
      </p:pic>
      <p:pic>
        <p:nvPicPr>
          <p:cNvPr id="121" name="Google Shape;121;g8acfe23f95_0_45"/>
          <p:cNvPicPr preferRelativeResize="0"/>
          <p:nvPr/>
        </p:nvPicPr>
        <p:blipFill rotWithShape="1">
          <a:blip r:embed="rId3">
            <a:alphaModFix/>
          </a:blip>
          <a:srcRect t="47932"/>
          <a:stretch/>
        </p:blipFill>
        <p:spPr>
          <a:xfrm>
            <a:off x="2532675" y="4448575"/>
            <a:ext cx="6873225" cy="164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8acfe23f95_0_54"/>
          <p:cNvSpPr txBox="1"/>
          <p:nvPr/>
        </p:nvSpPr>
        <p:spPr>
          <a:xfrm>
            <a:off x="629100" y="1902275"/>
            <a:ext cx="9821400" cy="4702500"/>
          </a:xfrm>
          <a:prstGeom prst="rect">
            <a:avLst/>
          </a:prstGeom>
          <a:noFill/>
          <a:ln>
            <a:noFill/>
          </a:ln>
        </p:spPr>
        <p:txBody>
          <a:bodyPr spcFirstLastPara="1" wrap="square" lIns="108725" tIns="54325" rIns="108725" bIns="54325" anchor="t" anchorCtr="0">
            <a:noAutofit/>
          </a:bodyPr>
          <a:lstStyle/>
          <a:p>
            <a:pPr marL="45720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600"/>
              <a:buFont typeface="Arial"/>
              <a:buNone/>
            </a:pPr>
            <a:r>
              <a:rPr lang="en-GB" sz="2600" b="0" i="0" u="none" strike="noStrike" cap="none" dirty="0">
                <a:solidFill>
                  <a:srgbClr val="16264D"/>
                </a:solidFill>
                <a:latin typeface="Roboto Black"/>
                <a:ea typeface="Roboto Black"/>
                <a:cs typeface="Roboto Black"/>
                <a:sym typeface="Roboto Black"/>
              </a:rPr>
              <a:t>Data:</a:t>
            </a:r>
            <a:endParaRPr sz="2600" b="0" i="0" u="none" strike="noStrike" cap="none" dirty="0">
              <a:solidFill>
                <a:srgbClr val="16264D"/>
              </a:solidFill>
              <a:latin typeface="Roboto Black"/>
              <a:ea typeface="Roboto Black"/>
              <a:cs typeface="Roboto Black"/>
              <a:sym typeface="Roboto Black"/>
            </a:endParaRPr>
          </a:p>
          <a:p>
            <a:pPr marL="63500" marR="0" lvl="0" algn="ctr" rtl="0">
              <a:lnSpc>
                <a:spcPct val="150000"/>
              </a:lnSpc>
              <a:spcBef>
                <a:spcPts val="0"/>
              </a:spcBef>
              <a:spcAft>
                <a:spcPts val="0"/>
              </a:spcAft>
              <a:buClr>
                <a:srgbClr val="CC0000"/>
              </a:buClr>
              <a:buSzPts val="2600"/>
            </a:pPr>
            <a:r>
              <a:rPr lang="en-GB" sz="2600" b="0" i="0" u="none" strike="noStrike" cap="none" dirty="0">
                <a:solidFill>
                  <a:srgbClr val="CC0000"/>
                </a:solidFill>
                <a:latin typeface="+mj-lt"/>
                <a:ea typeface="Roboto Black"/>
                <a:cs typeface="Roboto Black"/>
                <a:sym typeface="Roboto Black"/>
              </a:rPr>
              <a:t>[3, 4, 5]</a:t>
            </a:r>
            <a:endParaRPr lang="el-GR" sz="2600" b="0" i="0" u="none" strike="noStrike" cap="none" dirty="0">
              <a:solidFill>
                <a:srgbClr val="CC0000"/>
              </a:solidFill>
              <a:latin typeface="+mj-lt"/>
              <a:ea typeface="Roboto Black"/>
              <a:cs typeface="Roboto Black"/>
              <a:sym typeface="Roboto Black"/>
            </a:endParaRPr>
          </a:p>
          <a:p>
            <a:pPr lvl="0" algn="ctr">
              <a:lnSpc>
                <a:spcPct val="150000"/>
              </a:lnSpc>
              <a:buSzPts val="2600"/>
            </a:pPr>
            <a:r>
              <a:rPr lang="en-GB" sz="2600" b="1" dirty="0">
                <a:solidFill>
                  <a:srgbClr val="16264D"/>
                </a:solidFill>
                <a:latin typeface="Roboto Black"/>
                <a:ea typeface="Roboto Black"/>
                <a:cs typeface="Roboto Black"/>
                <a:sym typeface="Roboto Black"/>
              </a:rPr>
              <a:t>Rules</a:t>
            </a:r>
            <a:r>
              <a:rPr lang="en-GB" sz="2600" dirty="0">
                <a:solidFill>
                  <a:srgbClr val="16264D"/>
                </a:solidFill>
                <a:latin typeface="Roboto Black"/>
                <a:ea typeface="Roboto Black"/>
                <a:cs typeface="Roboto Black"/>
                <a:sym typeface="Roboto Black"/>
              </a:rPr>
              <a:t>:</a:t>
            </a:r>
          </a:p>
          <a:p>
            <a:pPr marL="457200" lvl="0" indent="-393700" algn="ctr">
              <a:lnSpc>
                <a:spcPct val="150000"/>
              </a:lnSpc>
              <a:buClr>
                <a:srgbClr val="CC0000"/>
              </a:buClr>
              <a:buSzPts val="2600"/>
              <a:buFont typeface="Roboto Black"/>
              <a:buChar char="●"/>
            </a:pPr>
            <a:r>
              <a:rPr lang="en-GB" sz="2600" dirty="0">
                <a:solidFill>
                  <a:srgbClr val="CC0000"/>
                </a:solidFill>
                <a:ea typeface="Roboto Black"/>
                <a:cs typeface="Roboto Black"/>
                <a:sym typeface="Roboto Black"/>
              </a:rPr>
              <a:t>Multiply data by 5</a:t>
            </a:r>
          </a:p>
          <a:p>
            <a:pPr marL="457200" lvl="0" indent="-393700" algn="ctr">
              <a:lnSpc>
                <a:spcPct val="150000"/>
              </a:lnSpc>
              <a:buClr>
                <a:srgbClr val="CC0000"/>
              </a:buClr>
              <a:buSzPts val="2600"/>
              <a:buFont typeface="Roboto Black"/>
              <a:buChar char="●"/>
            </a:pPr>
            <a:r>
              <a:rPr lang="en-GB" sz="2600" dirty="0">
                <a:solidFill>
                  <a:srgbClr val="CC0000"/>
                </a:solidFill>
                <a:ea typeface="Roboto Black"/>
                <a:cs typeface="Roboto Black"/>
                <a:sym typeface="Roboto Black"/>
              </a:rPr>
              <a:t>Add 7</a:t>
            </a:r>
            <a:endParaRPr sz="2600" b="0" i="0" u="none" strike="noStrike" cap="none" dirty="0">
              <a:solidFill>
                <a:srgbClr val="CC0000"/>
              </a:solidFill>
              <a:latin typeface="+mj-lt"/>
              <a:ea typeface="Roboto Black"/>
              <a:cs typeface="Roboto Black"/>
              <a:sym typeface="Roboto Black"/>
            </a:endParaRPr>
          </a:p>
          <a:p>
            <a:pPr marL="0" marR="0" lvl="0" indent="0" algn="ctr" rtl="0">
              <a:lnSpc>
                <a:spcPct val="150000"/>
              </a:lnSpc>
              <a:spcBef>
                <a:spcPts val="0"/>
              </a:spcBef>
              <a:spcAft>
                <a:spcPts val="0"/>
              </a:spcAft>
              <a:buClr>
                <a:srgbClr val="000000"/>
              </a:buClr>
              <a:buSzPts val="2600"/>
              <a:buFont typeface="Arial"/>
              <a:buNone/>
            </a:pPr>
            <a:r>
              <a:rPr lang="en-GB" sz="2600" b="0" i="0" u="none" strike="noStrike" cap="none" dirty="0">
                <a:solidFill>
                  <a:srgbClr val="16264D"/>
                </a:solidFill>
                <a:highlight>
                  <a:srgbClr val="FFFF00"/>
                </a:highlight>
                <a:latin typeface="Roboto Black"/>
                <a:ea typeface="Roboto Black"/>
                <a:cs typeface="Roboto Black"/>
                <a:sym typeface="Roboto Black"/>
              </a:rPr>
              <a:t>Answers:</a:t>
            </a:r>
            <a:endParaRPr sz="2600" b="0" i="0" u="none" strike="noStrike" cap="none" dirty="0">
              <a:solidFill>
                <a:srgbClr val="16264D"/>
              </a:solidFill>
              <a:highlight>
                <a:srgbClr val="FFFF00"/>
              </a:highlight>
              <a:latin typeface="Roboto Black"/>
              <a:ea typeface="Roboto Black"/>
              <a:cs typeface="Roboto Black"/>
              <a:sym typeface="Roboto Black"/>
            </a:endParaRPr>
          </a:p>
          <a:p>
            <a:pPr marL="63500" marR="0" lvl="0" algn="ctr" rtl="0">
              <a:lnSpc>
                <a:spcPct val="150000"/>
              </a:lnSpc>
              <a:spcBef>
                <a:spcPts val="0"/>
              </a:spcBef>
              <a:spcAft>
                <a:spcPts val="0"/>
              </a:spcAft>
              <a:buClr>
                <a:srgbClr val="CC0000"/>
              </a:buClr>
              <a:buSzPts val="2600"/>
            </a:pPr>
            <a:r>
              <a:rPr lang="en-GB" sz="2600" b="0" i="0" u="none" strike="noStrike" cap="none" dirty="0">
                <a:solidFill>
                  <a:srgbClr val="CC0000"/>
                </a:solidFill>
                <a:latin typeface="+mj-lt"/>
                <a:ea typeface="Roboto Black"/>
                <a:cs typeface="Roboto Black"/>
                <a:sym typeface="Roboto Black"/>
              </a:rPr>
              <a:t>[22, 27, 32]</a:t>
            </a:r>
            <a:endParaRPr sz="2600" b="0" i="0" u="none" strike="noStrike" cap="none" dirty="0">
              <a:solidFill>
                <a:srgbClr val="CC0000"/>
              </a:solidFill>
              <a:latin typeface="+mj-lt"/>
              <a:ea typeface="Roboto Black"/>
              <a:cs typeface="Roboto Black"/>
              <a:sym typeface="Roboto Black"/>
            </a:endParaRPr>
          </a:p>
        </p:txBody>
      </p:sp>
      <p:sp>
        <p:nvSpPr>
          <p:cNvPr id="127" name="Google Shape;127;g8acfe23f95_0_54"/>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dirty="0">
                <a:solidFill>
                  <a:schemeClr val="lt1"/>
                </a:solidFill>
                <a:latin typeface="Roboto Black"/>
                <a:ea typeface="Roboto Black"/>
                <a:cs typeface="Roboto Black"/>
                <a:sym typeface="Roboto Black"/>
              </a:rPr>
              <a:t>Programming</a:t>
            </a:r>
            <a:endParaRPr sz="4000" b="0" i="0" u="none" strike="noStrike" cap="none" dirty="0">
              <a:solidFill>
                <a:schemeClr val="lt1"/>
              </a:solidFill>
              <a:latin typeface="Roboto Black"/>
              <a:ea typeface="Roboto Black"/>
              <a:cs typeface="Roboto Black"/>
              <a:sym typeface="Roboto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8c27027af1_0_35"/>
          <p:cNvSpPr txBox="1"/>
          <p:nvPr/>
        </p:nvSpPr>
        <p:spPr>
          <a:xfrm>
            <a:off x="629100" y="1902275"/>
            <a:ext cx="9821400" cy="4702500"/>
          </a:xfrm>
          <a:prstGeom prst="rect">
            <a:avLst/>
          </a:prstGeom>
          <a:noFill/>
          <a:ln>
            <a:noFill/>
          </a:ln>
        </p:spPr>
        <p:txBody>
          <a:bodyPr spcFirstLastPara="1" wrap="square" lIns="108725" tIns="54325" rIns="108725" bIns="54325" anchor="t" anchorCtr="0">
            <a:noAutofit/>
          </a:bodyPr>
          <a:lstStyle/>
          <a:p>
            <a:pPr marL="45720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lvl="0" algn="ctr">
              <a:lnSpc>
                <a:spcPct val="150000"/>
              </a:lnSpc>
              <a:buSzPts val="2600"/>
            </a:pPr>
            <a:r>
              <a:rPr lang="en-GB" sz="2600" dirty="0">
                <a:solidFill>
                  <a:srgbClr val="16264D"/>
                </a:solidFill>
                <a:latin typeface="Roboto Black"/>
                <a:ea typeface="Roboto Black"/>
                <a:cs typeface="Roboto Black"/>
                <a:sym typeface="Roboto Black"/>
              </a:rPr>
              <a:t>Data:</a:t>
            </a:r>
          </a:p>
          <a:p>
            <a:pPr marL="63500" lvl="0" algn="ctr">
              <a:lnSpc>
                <a:spcPct val="150000"/>
              </a:lnSpc>
              <a:buClr>
                <a:srgbClr val="CC0000"/>
              </a:buClr>
              <a:buSzPts val="2600"/>
            </a:pPr>
            <a:r>
              <a:rPr lang="en-GB" sz="2600" dirty="0">
                <a:solidFill>
                  <a:srgbClr val="CC0000"/>
                </a:solidFill>
                <a:ea typeface="Roboto Black"/>
                <a:cs typeface="Roboto Black"/>
                <a:sym typeface="Roboto Black"/>
              </a:rPr>
              <a:t>[3, 4, 5]</a:t>
            </a:r>
            <a:endParaRPr lang="el-GR" sz="2600" b="0" i="0" u="none" strike="noStrike" cap="none" dirty="0">
              <a:solidFill>
                <a:srgbClr val="16264D"/>
              </a:solidFill>
              <a:latin typeface="Roboto Black"/>
              <a:ea typeface="Roboto Black"/>
              <a:cs typeface="Roboto Black"/>
              <a:sym typeface="Roboto Black"/>
            </a:endParaRPr>
          </a:p>
          <a:p>
            <a:pPr marL="0" marR="0" lvl="0" indent="0" algn="ctr" rtl="0">
              <a:lnSpc>
                <a:spcPct val="150000"/>
              </a:lnSpc>
              <a:spcBef>
                <a:spcPts val="0"/>
              </a:spcBef>
              <a:spcAft>
                <a:spcPts val="0"/>
              </a:spcAft>
              <a:buClr>
                <a:srgbClr val="000000"/>
              </a:buClr>
              <a:buSzPts val="2600"/>
              <a:buFont typeface="Arial"/>
              <a:buNone/>
            </a:pPr>
            <a:r>
              <a:rPr lang="en-GB" sz="2600" b="0" i="0" u="none" strike="noStrike" cap="none" dirty="0">
                <a:solidFill>
                  <a:srgbClr val="16264D"/>
                </a:solidFill>
                <a:latin typeface="Roboto Black"/>
                <a:ea typeface="Roboto Black"/>
                <a:cs typeface="Roboto Black"/>
                <a:sym typeface="Roboto Black"/>
              </a:rPr>
              <a:t>Answers</a:t>
            </a:r>
            <a:endParaRPr sz="2600" b="0" i="0" u="none" strike="noStrike" cap="none" dirty="0">
              <a:solidFill>
                <a:srgbClr val="16264D"/>
              </a:solidFill>
              <a:latin typeface="Roboto Black"/>
              <a:ea typeface="Roboto Black"/>
              <a:cs typeface="Roboto Black"/>
              <a:sym typeface="Roboto Black"/>
            </a:endParaRPr>
          </a:p>
          <a:p>
            <a:pPr marL="63500" marR="0" lvl="0" algn="ctr" rtl="0">
              <a:lnSpc>
                <a:spcPct val="150000"/>
              </a:lnSpc>
              <a:spcBef>
                <a:spcPts val="0"/>
              </a:spcBef>
              <a:spcAft>
                <a:spcPts val="0"/>
              </a:spcAft>
              <a:buClr>
                <a:srgbClr val="CC0000"/>
              </a:buClr>
              <a:buSzPts val="2600"/>
            </a:pPr>
            <a:r>
              <a:rPr lang="en-GB" sz="2600" b="0" i="0" u="none" strike="noStrike" cap="none" dirty="0">
                <a:solidFill>
                  <a:srgbClr val="CC0000"/>
                </a:solidFill>
                <a:latin typeface="+mj-lt"/>
                <a:ea typeface="Roboto Black"/>
                <a:cs typeface="Roboto Black"/>
                <a:sym typeface="Roboto Black"/>
              </a:rPr>
              <a:t>[22, 27, 32]</a:t>
            </a:r>
            <a:endParaRPr sz="2600" b="0" i="0" u="none" strike="noStrike" cap="none" dirty="0">
              <a:solidFill>
                <a:srgbClr val="CC0000"/>
              </a:solidFill>
              <a:latin typeface="+mj-lt"/>
              <a:ea typeface="Roboto Black"/>
              <a:cs typeface="Roboto Black"/>
              <a:sym typeface="Roboto Black"/>
            </a:endParaRPr>
          </a:p>
          <a:p>
            <a:pPr marL="0" marR="0" lvl="0" indent="0" algn="ctr" rtl="0">
              <a:lnSpc>
                <a:spcPct val="150000"/>
              </a:lnSpc>
              <a:spcBef>
                <a:spcPts val="0"/>
              </a:spcBef>
              <a:spcAft>
                <a:spcPts val="0"/>
              </a:spcAft>
              <a:buClr>
                <a:srgbClr val="000000"/>
              </a:buClr>
              <a:buSzPts val="2600"/>
              <a:buFont typeface="Arial"/>
              <a:buNone/>
            </a:pPr>
            <a:r>
              <a:rPr lang="en-GB" sz="2600" dirty="0">
                <a:solidFill>
                  <a:srgbClr val="16264D"/>
                </a:solidFill>
                <a:highlight>
                  <a:srgbClr val="FFFF00"/>
                </a:highlight>
                <a:latin typeface="Roboto Black"/>
                <a:ea typeface="Roboto Black"/>
                <a:cs typeface="Roboto Black"/>
                <a:sym typeface="Roboto Black"/>
              </a:rPr>
              <a:t>Rules</a:t>
            </a:r>
            <a:r>
              <a:rPr lang="en-GB" sz="2600" b="0" i="0" u="none" strike="noStrike" cap="none" dirty="0">
                <a:solidFill>
                  <a:srgbClr val="16264D"/>
                </a:solidFill>
                <a:highlight>
                  <a:srgbClr val="FFFF00"/>
                </a:highlight>
                <a:latin typeface="Roboto Black"/>
                <a:ea typeface="Roboto Black"/>
                <a:cs typeface="Roboto Black"/>
                <a:sym typeface="Roboto Black"/>
              </a:rPr>
              <a:t>:</a:t>
            </a:r>
            <a:endParaRPr sz="2600" b="0" i="0" u="none" strike="noStrike" cap="none" dirty="0">
              <a:solidFill>
                <a:srgbClr val="16264D"/>
              </a:solidFill>
              <a:highlight>
                <a:srgbClr val="FFFF00"/>
              </a:highlight>
              <a:latin typeface="Roboto Black"/>
              <a:ea typeface="Roboto Black"/>
              <a:cs typeface="Roboto Black"/>
              <a:sym typeface="Roboto Black"/>
            </a:endParaRPr>
          </a:p>
          <a:p>
            <a:pPr marL="63500" marR="0" lvl="0" algn="ctr" rtl="0">
              <a:lnSpc>
                <a:spcPct val="150000"/>
              </a:lnSpc>
              <a:spcBef>
                <a:spcPts val="0"/>
              </a:spcBef>
              <a:spcAft>
                <a:spcPts val="0"/>
              </a:spcAft>
              <a:buClr>
                <a:srgbClr val="CC0000"/>
              </a:buClr>
              <a:buSzPts val="2600"/>
            </a:pPr>
            <a:r>
              <a:rPr lang="en-GB" sz="2600" b="0" i="0" u="none" strike="noStrike" cap="none" dirty="0">
                <a:solidFill>
                  <a:srgbClr val="CC0000"/>
                </a:solidFill>
                <a:latin typeface="+mj-lt"/>
                <a:ea typeface="Roboto Black"/>
                <a:cs typeface="Roboto Black"/>
                <a:sym typeface="Roboto Black"/>
              </a:rPr>
              <a:t>Data * 5 + 7</a:t>
            </a:r>
            <a:endParaRPr sz="2600" b="0" i="0" u="none" strike="noStrike" cap="none" dirty="0">
              <a:solidFill>
                <a:srgbClr val="CC0000"/>
              </a:solidFill>
              <a:latin typeface="+mj-lt"/>
              <a:ea typeface="Roboto Black"/>
              <a:cs typeface="Roboto Black"/>
              <a:sym typeface="Roboto Black"/>
            </a:endParaRPr>
          </a:p>
        </p:txBody>
      </p:sp>
      <p:sp>
        <p:nvSpPr>
          <p:cNvPr id="133" name="Google Shape;133;g8c27027af1_0_35"/>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dirty="0">
                <a:solidFill>
                  <a:schemeClr val="lt1"/>
                </a:solidFill>
                <a:latin typeface="Roboto Black"/>
                <a:ea typeface="Roboto Black"/>
                <a:cs typeface="Roboto Black"/>
                <a:sym typeface="Roboto Black"/>
              </a:rPr>
              <a:t>Machine Learning</a:t>
            </a:r>
            <a:endParaRPr sz="4000" b="0" i="0" u="none" strike="noStrike" cap="none" dirty="0">
              <a:solidFill>
                <a:schemeClr val="lt1"/>
              </a:solidFill>
              <a:latin typeface="Roboto Black"/>
              <a:ea typeface="Roboto Black"/>
              <a:cs typeface="Roboto Black"/>
              <a:sym typeface="Robo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19C924-39BC-E14C-BD37-E3413AA47482}"/>
              </a:ext>
            </a:extLst>
          </p:cNvPr>
          <p:cNvSpPr/>
          <p:nvPr/>
        </p:nvSpPr>
        <p:spPr>
          <a:xfrm>
            <a:off x="3954227" y="3275112"/>
            <a:ext cx="4283545" cy="307777"/>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a:t>=KNAWp2S3w94</a:t>
            </a:r>
          </a:p>
        </p:txBody>
      </p:sp>
    </p:spTree>
    <p:extLst>
      <p:ext uri="{BB962C8B-B14F-4D97-AF65-F5344CB8AC3E}">
        <p14:creationId xmlns:p14="http://schemas.microsoft.com/office/powerpoint/2010/main" val="2464835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8acfe23f95_0_63"/>
          <p:cNvSpPr txBox="1"/>
          <p:nvPr/>
        </p:nvSpPr>
        <p:spPr>
          <a:xfrm>
            <a:off x="6506466" y="1553201"/>
            <a:ext cx="4377124" cy="840825"/>
          </a:xfrm>
          <a:prstGeom prst="rect">
            <a:avLst/>
          </a:prstGeom>
          <a:noFill/>
          <a:ln>
            <a:noFill/>
          </a:ln>
        </p:spPr>
        <p:txBody>
          <a:bodyPr spcFirstLastPara="1" wrap="square" lIns="108725" tIns="54325" rIns="108725" bIns="54325" anchor="t" anchorCtr="0">
            <a:noAutofit/>
          </a:bodyPr>
          <a:lstStyle/>
          <a:p>
            <a:pPr marL="31750" marR="0" lvl="0" algn="l" rtl="0">
              <a:lnSpc>
                <a:spcPct val="200000"/>
              </a:lnSpc>
              <a:spcBef>
                <a:spcPts val="0"/>
              </a:spcBef>
              <a:spcAft>
                <a:spcPts val="0"/>
              </a:spcAft>
              <a:buClr>
                <a:srgbClr val="16264D"/>
              </a:buClr>
              <a:buSzPts val="3100"/>
            </a:pPr>
            <a:r>
              <a:rPr lang="en-GB" sz="3100" b="0" i="0" u="none" strike="noStrike" cap="none" dirty="0">
                <a:solidFill>
                  <a:srgbClr val="16264D"/>
                </a:solidFill>
                <a:latin typeface="Roboto Black"/>
                <a:ea typeface="Roboto Black"/>
                <a:cs typeface="Roboto Black"/>
                <a:sym typeface="Roboto Black"/>
              </a:rPr>
              <a:t>Unsupervised Learning</a:t>
            </a:r>
            <a:endParaRPr sz="3100" b="0" i="0" u="none" strike="noStrike" cap="none" dirty="0">
              <a:solidFill>
                <a:srgbClr val="16264D"/>
              </a:solidFill>
              <a:latin typeface="Roboto Black"/>
              <a:ea typeface="Roboto Black"/>
              <a:cs typeface="Roboto Black"/>
              <a:sym typeface="Roboto Black"/>
            </a:endParaRPr>
          </a:p>
          <a:p>
            <a:pPr marL="914400" marR="0" lvl="0" indent="0" algn="l" rtl="0">
              <a:lnSpc>
                <a:spcPct val="115000"/>
              </a:lnSpc>
              <a:spcBef>
                <a:spcPts val="0"/>
              </a:spcBef>
              <a:spcAft>
                <a:spcPts val="0"/>
              </a:spcAft>
              <a:buClr>
                <a:srgbClr val="000000"/>
              </a:buClr>
              <a:buSzPts val="2600"/>
              <a:buFont typeface="Arial"/>
              <a:buNone/>
            </a:pPr>
            <a:endParaRPr sz="2600" b="0" i="0" u="none" strike="noStrike" cap="none" dirty="0">
              <a:solidFill>
                <a:srgbClr val="16264D"/>
              </a:solidFill>
              <a:latin typeface="Roboto Black"/>
              <a:ea typeface="Roboto Black"/>
              <a:cs typeface="Roboto Black"/>
              <a:sym typeface="Roboto Black"/>
            </a:endParaRPr>
          </a:p>
        </p:txBody>
      </p:sp>
      <p:sp>
        <p:nvSpPr>
          <p:cNvPr id="139" name="Google Shape;139;g8acfe23f95_0_63"/>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Categories of ML</a:t>
            </a:r>
            <a:endParaRPr sz="4000" b="0" i="0" u="none" strike="noStrike" cap="none">
              <a:solidFill>
                <a:srgbClr val="FFFFFF"/>
              </a:solidFill>
              <a:latin typeface="Roboto Black"/>
              <a:ea typeface="Roboto Black"/>
              <a:cs typeface="Roboto Black"/>
              <a:sym typeface="Roboto Black"/>
            </a:endParaRPr>
          </a:p>
        </p:txBody>
      </p:sp>
      <p:sp>
        <p:nvSpPr>
          <p:cNvPr id="4" name="Rectangle 3">
            <a:extLst>
              <a:ext uri="{FF2B5EF4-FFF2-40B4-BE49-F238E27FC236}">
                <a16:creationId xmlns:a16="http://schemas.microsoft.com/office/drawing/2014/main" id="{7CA027C8-5F01-6A4D-82D5-ED11879F381E}"/>
              </a:ext>
            </a:extLst>
          </p:cNvPr>
          <p:cNvSpPr/>
          <p:nvPr/>
        </p:nvSpPr>
        <p:spPr>
          <a:xfrm>
            <a:off x="783080" y="1517797"/>
            <a:ext cx="3995004" cy="933589"/>
          </a:xfrm>
          <a:prstGeom prst="rect">
            <a:avLst/>
          </a:prstGeom>
        </p:spPr>
        <p:txBody>
          <a:bodyPr wrap="none">
            <a:spAutoFit/>
          </a:bodyPr>
          <a:lstStyle/>
          <a:p>
            <a:pPr marL="31750" lvl="0">
              <a:lnSpc>
                <a:spcPct val="200000"/>
              </a:lnSpc>
              <a:buClr>
                <a:srgbClr val="16264D"/>
              </a:buClr>
              <a:buSzPts val="3100"/>
            </a:pPr>
            <a:r>
              <a:rPr lang="en-GB" sz="3200" dirty="0">
                <a:solidFill>
                  <a:srgbClr val="16264D"/>
                </a:solidFill>
                <a:latin typeface="Roboto Black"/>
                <a:ea typeface="Roboto Black"/>
                <a:cs typeface="Roboto Black"/>
                <a:sym typeface="Roboto Black"/>
              </a:rPr>
              <a:t>Supervised Learning</a:t>
            </a:r>
          </a:p>
        </p:txBody>
      </p:sp>
      <p:pic>
        <p:nvPicPr>
          <p:cNvPr id="6" name="Picture 5">
            <a:extLst>
              <a:ext uri="{FF2B5EF4-FFF2-40B4-BE49-F238E27FC236}">
                <a16:creationId xmlns:a16="http://schemas.microsoft.com/office/drawing/2014/main" id="{AC002516-5A9E-B641-99FB-679A24DC2ECF}"/>
              </a:ext>
            </a:extLst>
          </p:cNvPr>
          <p:cNvPicPr>
            <a:picLocks noChangeAspect="1"/>
          </p:cNvPicPr>
          <p:nvPr/>
        </p:nvPicPr>
        <p:blipFill rotWithShape="1">
          <a:blip r:embed="rId3"/>
          <a:srcRect t="19046"/>
          <a:stretch/>
        </p:blipFill>
        <p:spPr>
          <a:xfrm>
            <a:off x="423742" y="2394027"/>
            <a:ext cx="10838985" cy="441323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8c27027af1_0_40"/>
          <p:cNvSpPr txBox="1"/>
          <p:nvPr/>
        </p:nvSpPr>
        <p:spPr>
          <a:xfrm>
            <a:off x="831554" y="3118870"/>
            <a:ext cx="9204543" cy="2805900"/>
          </a:xfrm>
          <a:prstGeom prst="rect">
            <a:avLst/>
          </a:prstGeom>
          <a:noFill/>
          <a:ln>
            <a:noFill/>
          </a:ln>
        </p:spPr>
        <p:txBody>
          <a:bodyPr spcFirstLastPara="1" wrap="square" lIns="108725" tIns="54325" rIns="108725" bIns="54325"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0" algn="ctr" rtl="0">
              <a:lnSpc>
                <a:spcPct val="115000"/>
              </a:lnSpc>
              <a:spcBef>
                <a:spcPts val="0"/>
              </a:spcBef>
              <a:spcAft>
                <a:spcPts val="0"/>
              </a:spcAft>
              <a:buClr>
                <a:srgbClr val="000000"/>
              </a:buClr>
              <a:buSzPts val="2600"/>
              <a:buFont typeface="Arial"/>
              <a:buNone/>
            </a:pPr>
            <a:r>
              <a:rPr lang="en-GB" sz="3800" b="0" i="0" u="none" strike="noStrike" cap="none" dirty="0">
                <a:solidFill>
                  <a:srgbClr val="16264D"/>
                </a:solidFill>
                <a:latin typeface="Roboto Black"/>
                <a:ea typeface="Roboto Black"/>
                <a:cs typeface="Roboto Black"/>
                <a:sym typeface="Roboto Black"/>
              </a:rPr>
              <a:t>We teach a model using labelled data.</a:t>
            </a:r>
          </a:p>
          <a:p>
            <a:pPr marL="457200" marR="0" lvl="0" indent="0" algn="ctr" rtl="0">
              <a:lnSpc>
                <a:spcPct val="115000"/>
              </a:lnSpc>
              <a:spcBef>
                <a:spcPts val="0"/>
              </a:spcBef>
              <a:spcAft>
                <a:spcPts val="0"/>
              </a:spcAft>
              <a:buClr>
                <a:srgbClr val="000000"/>
              </a:buClr>
              <a:buSzPts val="2600"/>
              <a:buFont typeface="Arial"/>
              <a:buNone/>
            </a:pPr>
            <a:r>
              <a:rPr lang="en-GB" sz="3800" dirty="0">
                <a:solidFill>
                  <a:srgbClr val="16264D"/>
                </a:solidFill>
                <a:latin typeface="Roboto Black"/>
                <a:ea typeface="Roboto Black"/>
                <a:cs typeface="Roboto Black"/>
                <a:sym typeface="Roboto Black"/>
              </a:rPr>
              <a:t>Also known as </a:t>
            </a:r>
            <a:r>
              <a:rPr lang="en-GB" sz="3800" dirty="0">
                <a:solidFill>
                  <a:srgbClr val="00B050"/>
                </a:solidFill>
                <a:latin typeface="Roboto Black"/>
                <a:ea typeface="Roboto Black"/>
                <a:cs typeface="Roboto Black"/>
                <a:sym typeface="Roboto Black"/>
              </a:rPr>
              <a:t>predictive modelling</a:t>
            </a:r>
            <a:r>
              <a:rPr lang="en-GB" sz="3800" dirty="0">
                <a:solidFill>
                  <a:srgbClr val="16264D"/>
                </a:solidFill>
                <a:latin typeface="Roboto Black"/>
                <a:ea typeface="Roboto Black"/>
                <a:cs typeface="Roboto Black"/>
                <a:sym typeface="Roboto Black"/>
              </a:rPr>
              <a:t>.</a:t>
            </a:r>
          </a:p>
          <a:p>
            <a:pPr marL="457200" marR="0" lvl="0" indent="0" algn="ctr" rtl="0">
              <a:lnSpc>
                <a:spcPct val="115000"/>
              </a:lnSpc>
              <a:spcBef>
                <a:spcPts val="0"/>
              </a:spcBef>
              <a:spcAft>
                <a:spcPts val="0"/>
              </a:spcAft>
              <a:buClr>
                <a:srgbClr val="000000"/>
              </a:buClr>
              <a:buSzPts val="2600"/>
              <a:buFont typeface="Arial"/>
              <a:buNone/>
            </a:pPr>
            <a:endParaRPr sz="3800" b="0" i="0" u="none" strike="noStrike" cap="none" dirty="0">
              <a:solidFill>
                <a:srgbClr val="16264D"/>
              </a:solidFill>
              <a:latin typeface="Roboto Black"/>
              <a:ea typeface="Roboto Black"/>
              <a:cs typeface="Roboto Black"/>
              <a:sym typeface="Roboto Black"/>
            </a:endParaRPr>
          </a:p>
          <a:p>
            <a:pPr marL="914400" marR="0" lvl="0" indent="0" algn="l" rtl="0">
              <a:lnSpc>
                <a:spcPct val="115000"/>
              </a:lnSpc>
              <a:spcBef>
                <a:spcPts val="0"/>
              </a:spcBef>
              <a:spcAft>
                <a:spcPts val="0"/>
              </a:spcAft>
              <a:buClr>
                <a:srgbClr val="000000"/>
              </a:buClr>
              <a:buSzPts val="2600"/>
              <a:buFont typeface="Arial"/>
              <a:buNone/>
            </a:pPr>
            <a:endParaRPr sz="2600" b="0" i="0" u="none" strike="noStrike" cap="none" dirty="0">
              <a:solidFill>
                <a:srgbClr val="16264D"/>
              </a:solidFill>
              <a:latin typeface="Roboto Black"/>
              <a:ea typeface="Roboto Black"/>
              <a:cs typeface="Roboto Black"/>
              <a:sym typeface="Roboto Black"/>
            </a:endParaRPr>
          </a:p>
        </p:txBody>
      </p:sp>
      <p:sp>
        <p:nvSpPr>
          <p:cNvPr id="146" name="Google Shape;146;g8c27027af1_0_40"/>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Supervised Learning</a:t>
            </a:r>
            <a:endParaRPr sz="4000" b="0" i="0" u="none" strike="noStrike" cap="none">
              <a:solidFill>
                <a:srgbClr val="FFFFFF"/>
              </a:solidFill>
              <a:latin typeface="Roboto Black"/>
              <a:ea typeface="Roboto Black"/>
              <a:cs typeface="Roboto Black"/>
              <a:sym typeface="Roboto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8c27027af1_0_54"/>
          <p:cNvSpPr txBox="1"/>
          <p:nvPr/>
        </p:nvSpPr>
        <p:spPr>
          <a:xfrm>
            <a:off x="195368" y="1973533"/>
            <a:ext cx="11856423" cy="1994963"/>
          </a:xfrm>
          <a:prstGeom prst="rect">
            <a:avLst/>
          </a:prstGeom>
          <a:noFill/>
          <a:ln>
            <a:noFill/>
          </a:ln>
        </p:spPr>
        <p:txBody>
          <a:bodyPr spcFirstLastPara="1" wrap="square" lIns="108725" tIns="54325" rIns="108725" bIns="54325"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457200" marR="0" lvl="0" indent="-438150" algn="l" rtl="0">
              <a:lnSpc>
                <a:spcPct val="115000"/>
              </a:lnSpc>
              <a:spcBef>
                <a:spcPts val="0"/>
              </a:spcBef>
              <a:spcAft>
                <a:spcPts val="0"/>
              </a:spcAft>
              <a:buClr>
                <a:srgbClr val="16264D"/>
              </a:buClr>
              <a:buSzPts val="3300"/>
              <a:buFont typeface="Roboto Black"/>
              <a:buChar char="●"/>
            </a:pPr>
            <a:r>
              <a:rPr lang="en-GB" sz="2800" b="0" i="0" u="none" strike="noStrike" cap="none" dirty="0">
                <a:solidFill>
                  <a:srgbClr val="CC0000"/>
                </a:solidFill>
                <a:latin typeface="Roboto Black"/>
                <a:ea typeface="Roboto Black"/>
                <a:cs typeface="Roboto Black"/>
                <a:sym typeface="Roboto Black"/>
              </a:rPr>
              <a:t>Regression</a:t>
            </a:r>
            <a:r>
              <a:rPr lang="en-GB" sz="2800" b="0" i="0" u="none" strike="noStrike" cap="none" dirty="0">
                <a:solidFill>
                  <a:srgbClr val="16264D"/>
                </a:solidFill>
                <a:latin typeface="Roboto Black"/>
                <a:ea typeface="Roboto Black"/>
                <a:cs typeface="Roboto Black"/>
                <a:sym typeface="Roboto Black"/>
              </a:rPr>
              <a:t>: The outcome to predict is a continuous value.</a:t>
            </a:r>
            <a:endParaRPr sz="2800" b="0" i="0" u="none" strike="noStrike" cap="none" dirty="0">
              <a:solidFill>
                <a:srgbClr val="16264D"/>
              </a:solidFill>
              <a:latin typeface="Roboto Black"/>
              <a:ea typeface="Roboto Black"/>
              <a:cs typeface="Roboto Black"/>
              <a:sym typeface="Roboto Black"/>
            </a:endParaRPr>
          </a:p>
          <a:p>
            <a:pPr marL="457200" marR="0" lvl="0" indent="0" algn="l" rtl="0">
              <a:lnSpc>
                <a:spcPct val="115000"/>
              </a:lnSpc>
              <a:spcBef>
                <a:spcPts val="0"/>
              </a:spcBef>
              <a:spcAft>
                <a:spcPts val="0"/>
              </a:spcAft>
              <a:buClr>
                <a:srgbClr val="000000"/>
              </a:buClr>
              <a:buSzPts val="3300"/>
              <a:buFont typeface="Arial"/>
              <a:buNone/>
            </a:pPr>
            <a:endParaRPr sz="2800" b="0" i="0" u="none" strike="noStrike" cap="none" dirty="0">
              <a:solidFill>
                <a:srgbClr val="16264D"/>
              </a:solidFill>
              <a:latin typeface="Roboto Black"/>
              <a:ea typeface="Roboto Black"/>
              <a:cs typeface="Roboto Black"/>
              <a:sym typeface="Roboto Black"/>
            </a:endParaRPr>
          </a:p>
          <a:p>
            <a:pPr marL="457200" marR="0" lvl="0" indent="-438150" algn="l" rtl="0">
              <a:lnSpc>
                <a:spcPct val="115000"/>
              </a:lnSpc>
              <a:spcBef>
                <a:spcPts val="0"/>
              </a:spcBef>
              <a:spcAft>
                <a:spcPts val="0"/>
              </a:spcAft>
              <a:buClr>
                <a:srgbClr val="16264D"/>
              </a:buClr>
              <a:buSzPts val="3300"/>
              <a:buFont typeface="Roboto Black"/>
              <a:buChar char="●"/>
            </a:pPr>
            <a:r>
              <a:rPr lang="en-GB" sz="2800" b="0" i="0" u="none" strike="noStrike" cap="none" dirty="0">
                <a:solidFill>
                  <a:srgbClr val="CC0000"/>
                </a:solidFill>
                <a:latin typeface="Roboto Black"/>
                <a:ea typeface="Roboto Black"/>
                <a:cs typeface="Roboto Black"/>
                <a:sym typeface="Roboto Black"/>
              </a:rPr>
              <a:t>Classification</a:t>
            </a:r>
            <a:r>
              <a:rPr lang="en-GB" sz="2800" b="0" i="0" u="none" strike="noStrike" cap="none" dirty="0">
                <a:solidFill>
                  <a:srgbClr val="16264D"/>
                </a:solidFill>
                <a:latin typeface="Roboto Black"/>
                <a:ea typeface="Roboto Black"/>
                <a:cs typeface="Roboto Black"/>
                <a:sym typeface="Roboto Black"/>
              </a:rPr>
              <a:t>: The outcome we are trying to predict is categorical.</a:t>
            </a:r>
            <a:endParaRPr sz="2800" b="0" i="0" u="none" strike="noStrike" cap="none" dirty="0">
              <a:solidFill>
                <a:srgbClr val="16264D"/>
              </a:solidFill>
              <a:latin typeface="Roboto Black"/>
              <a:ea typeface="Roboto Black"/>
              <a:cs typeface="Roboto Black"/>
              <a:sym typeface="Roboto Black"/>
            </a:endParaRPr>
          </a:p>
          <a:p>
            <a:pPr marL="914400" marR="0" lvl="0" indent="0" algn="l" rtl="0">
              <a:lnSpc>
                <a:spcPct val="115000"/>
              </a:lnSpc>
              <a:spcBef>
                <a:spcPts val="0"/>
              </a:spcBef>
              <a:spcAft>
                <a:spcPts val="0"/>
              </a:spcAft>
              <a:buClr>
                <a:srgbClr val="000000"/>
              </a:buClr>
              <a:buSzPts val="2600"/>
              <a:buFont typeface="Arial"/>
              <a:buNone/>
            </a:pPr>
            <a:endParaRPr sz="2000" b="0" i="0" u="none" strike="noStrike" cap="none" dirty="0">
              <a:solidFill>
                <a:srgbClr val="16264D"/>
              </a:solidFill>
              <a:latin typeface="Roboto Black"/>
              <a:ea typeface="Roboto Black"/>
              <a:cs typeface="Roboto Black"/>
              <a:sym typeface="Roboto Black"/>
            </a:endParaRPr>
          </a:p>
        </p:txBody>
      </p:sp>
      <p:sp>
        <p:nvSpPr>
          <p:cNvPr id="153" name="Google Shape;153;g8c27027af1_0_54"/>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Types of Supervised ML</a:t>
            </a:r>
            <a:endParaRPr sz="4000" b="0" i="0" u="none" strike="noStrike" cap="none">
              <a:solidFill>
                <a:srgbClr val="FFFFFF"/>
              </a:solidFill>
              <a:latin typeface="Roboto Black"/>
              <a:ea typeface="Roboto Black"/>
              <a:cs typeface="Roboto Black"/>
              <a:sym typeface="Roboto Black"/>
            </a:endParaRPr>
          </a:p>
        </p:txBody>
      </p:sp>
      <p:pic>
        <p:nvPicPr>
          <p:cNvPr id="2" name="Picture 1">
            <a:extLst>
              <a:ext uri="{FF2B5EF4-FFF2-40B4-BE49-F238E27FC236}">
                <a16:creationId xmlns:a16="http://schemas.microsoft.com/office/drawing/2014/main" id="{1BBF1980-5BE0-E54B-A618-DA8D0812E06A}"/>
              </a:ext>
            </a:extLst>
          </p:cNvPr>
          <p:cNvPicPr>
            <a:picLocks noChangeAspect="1"/>
          </p:cNvPicPr>
          <p:nvPr/>
        </p:nvPicPr>
        <p:blipFill>
          <a:blip r:embed="rId3"/>
          <a:stretch>
            <a:fillRect/>
          </a:stretch>
        </p:blipFill>
        <p:spPr>
          <a:xfrm>
            <a:off x="2789936" y="3872992"/>
            <a:ext cx="5970016" cy="298500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8c27027af1_0_49"/>
          <p:cNvSpPr txBox="1"/>
          <p:nvPr/>
        </p:nvSpPr>
        <p:spPr>
          <a:xfrm>
            <a:off x="512956" y="2202125"/>
            <a:ext cx="9695494" cy="3676800"/>
          </a:xfrm>
          <a:prstGeom prst="rect">
            <a:avLst/>
          </a:prstGeom>
          <a:noFill/>
          <a:ln>
            <a:noFill/>
          </a:ln>
        </p:spPr>
        <p:txBody>
          <a:bodyPr spcFirstLastPara="1" wrap="square" lIns="108725" tIns="54325" rIns="108725" bIns="54325"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0" algn="ctr" rtl="0">
              <a:lnSpc>
                <a:spcPct val="115000"/>
              </a:lnSpc>
              <a:spcBef>
                <a:spcPts val="0"/>
              </a:spcBef>
              <a:spcAft>
                <a:spcPts val="0"/>
              </a:spcAft>
              <a:buClr>
                <a:srgbClr val="000000"/>
              </a:buClr>
              <a:buSzPts val="2600"/>
              <a:buFont typeface="Arial"/>
              <a:buNone/>
            </a:pPr>
            <a:r>
              <a:rPr lang="en-GB" sz="3800" b="0" i="0" u="none" strike="noStrike" cap="none" dirty="0">
                <a:solidFill>
                  <a:srgbClr val="16264D"/>
                </a:solidFill>
                <a:latin typeface="Roboto Black"/>
                <a:ea typeface="Roboto Black"/>
                <a:cs typeface="Roboto Black"/>
                <a:sym typeface="Roboto Black"/>
              </a:rPr>
              <a:t>The model is provided with unlabelled data and learns to identify the underlying structure in data</a:t>
            </a:r>
            <a:endParaRPr sz="2600" b="0" i="0" u="none" strike="noStrike" cap="none" dirty="0">
              <a:solidFill>
                <a:srgbClr val="16264D"/>
              </a:solidFill>
              <a:latin typeface="Roboto Black"/>
              <a:ea typeface="Roboto Black"/>
              <a:cs typeface="Roboto Black"/>
              <a:sym typeface="Roboto Black"/>
            </a:endParaRPr>
          </a:p>
        </p:txBody>
      </p:sp>
      <p:sp>
        <p:nvSpPr>
          <p:cNvPr id="159" name="Google Shape;159;g8c27027af1_0_49"/>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Unsupervised Learning</a:t>
            </a:r>
            <a:endParaRPr sz="4000" b="0" i="0" u="none" strike="noStrike" cap="none">
              <a:solidFill>
                <a:srgbClr val="FFFFFF"/>
              </a:solidFill>
              <a:latin typeface="Roboto Black"/>
              <a:ea typeface="Roboto Black"/>
              <a:cs typeface="Roboto Black"/>
              <a:sym typeface="Roboto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8acfe23f95_0_85"/>
          <p:cNvSpPr txBox="1"/>
          <p:nvPr/>
        </p:nvSpPr>
        <p:spPr>
          <a:xfrm>
            <a:off x="227250" y="2024200"/>
            <a:ext cx="11302200" cy="4262700"/>
          </a:xfrm>
          <a:prstGeom prst="rect">
            <a:avLst/>
          </a:prstGeom>
          <a:noFill/>
          <a:ln>
            <a:noFill/>
          </a:ln>
        </p:spPr>
        <p:txBody>
          <a:bodyPr spcFirstLastPara="1" wrap="square" lIns="108725" tIns="54325" rIns="108725" bIns="54325"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438150" algn="l" rtl="0">
              <a:lnSpc>
                <a:spcPct val="115000"/>
              </a:lnSpc>
              <a:spcBef>
                <a:spcPts val="0"/>
              </a:spcBef>
              <a:spcAft>
                <a:spcPts val="0"/>
              </a:spcAft>
              <a:buClr>
                <a:srgbClr val="16264D"/>
              </a:buClr>
              <a:buSzPts val="3300"/>
              <a:buFont typeface="Roboto Black"/>
              <a:buChar char="●"/>
            </a:pPr>
            <a:r>
              <a:rPr lang="en-GB" sz="3300" b="0" i="0" u="none" strike="noStrike" cap="none">
                <a:solidFill>
                  <a:srgbClr val="CC0000"/>
                </a:solidFill>
                <a:latin typeface="Roboto Black"/>
                <a:ea typeface="Roboto Black"/>
                <a:cs typeface="Roboto Black"/>
                <a:sym typeface="Roboto Black"/>
              </a:rPr>
              <a:t>Clustering</a:t>
            </a:r>
            <a:r>
              <a:rPr lang="en-GB" sz="3300" b="0" i="0" u="none" strike="noStrike" cap="none">
                <a:solidFill>
                  <a:srgbClr val="16264D"/>
                </a:solidFill>
                <a:latin typeface="Roboto Black"/>
                <a:ea typeface="Roboto Black"/>
                <a:cs typeface="Roboto Black"/>
                <a:sym typeface="Roboto Black"/>
              </a:rPr>
              <a:t>: Grouping similar data points together.</a:t>
            </a:r>
            <a:endParaRPr sz="3300" b="0" i="0" u="none" strike="noStrike" cap="none">
              <a:solidFill>
                <a:srgbClr val="16264D"/>
              </a:solidFill>
              <a:latin typeface="Roboto Black"/>
              <a:ea typeface="Roboto Black"/>
              <a:cs typeface="Roboto Black"/>
              <a:sym typeface="Roboto Black"/>
            </a:endParaRPr>
          </a:p>
          <a:p>
            <a:pPr marL="457200" marR="0" lvl="0" indent="0" algn="l" rtl="0">
              <a:lnSpc>
                <a:spcPct val="115000"/>
              </a:lnSpc>
              <a:spcBef>
                <a:spcPts val="0"/>
              </a:spcBef>
              <a:spcAft>
                <a:spcPts val="0"/>
              </a:spcAft>
              <a:buClr>
                <a:srgbClr val="000000"/>
              </a:buClr>
              <a:buSzPts val="3300"/>
              <a:buFont typeface="Arial"/>
              <a:buNone/>
            </a:pPr>
            <a:endParaRPr sz="3300" b="0" i="0" u="none" strike="noStrike" cap="none">
              <a:solidFill>
                <a:srgbClr val="16264D"/>
              </a:solidFill>
              <a:latin typeface="Roboto Black"/>
              <a:ea typeface="Roboto Black"/>
              <a:cs typeface="Roboto Black"/>
              <a:sym typeface="Roboto Black"/>
            </a:endParaRPr>
          </a:p>
          <a:p>
            <a:pPr marL="457200" marR="0" lvl="0" indent="0" algn="l" rtl="0">
              <a:lnSpc>
                <a:spcPct val="115000"/>
              </a:lnSpc>
              <a:spcBef>
                <a:spcPts val="0"/>
              </a:spcBef>
              <a:spcAft>
                <a:spcPts val="0"/>
              </a:spcAft>
              <a:buNone/>
            </a:pPr>
            <a:endParaRPr sz="3300" b="0" i="0" u="none" strike="noStrike" cap="none">
              <a:solidFill>
                <a:srgbClr val="16264D"/>
              </a:solidFill>
              <a:latin typeface="Roboto Black"/>
              <a:ea typeface="Roboto Black"/>
              <a:cs typeface="Roboto Black"/>
              <a:sym typeface="Roboto Black"/>
            </a:endParaRPr>
          </a:p>
          <a:p>
            <a:pPr marL="914400" marR="0" lvl="0" indent="0" algn="l" rtl="0">
              <a:lnSpc>
                <a:spcPct val="115000"/>
              </a:lnSpc>
              <a:spcBef>
                <a:spcPts val="0"/>
              </a:spcBef>
              <a:spcAft>
                <a:spcPts val="0"/>
              </a:spcAft>
              <a:buClr>
                <a:srgbClr val="000000"/>
              </a:buClr>
              <a:buSzPts val="2600"/>
              <a:buFont typeface="Arial"/>
              <a:buNone/>
            </a:pPr>
            <a:endParaRPr sz="2600" b="0" i="0" u="none" strike="noStrike" cap="none">
              <a:solidFill>
                <a:srgbClr val="16264D"/>
              </a:solidFill>
              <a:latin typeface="Roboto Black"/>
              <a:ea typeface="Roboto Black"/>
              <a:cs typeface="Roboto Black"/>
              <a:sym typeface="Roboto Black"/>
            </a:endParaRPr>
          </a:p>
        </p:txBody>
      </p:sp>
      <p:sp>
        <p:nvSpPr>
          <p:cNvPr id="165" name="Google Shape;165;g8acfe23f95_0_85"/>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Common uses of Unsupervised ML</a:t>
            </a:r>
            <a:endParaRPr sz="4000" b="0" i="0" u="none" strike="noStrike" cap="none">
              <a:solidFill>
                <a:srgbClr val="FFFFFF"/>
              </a:solidFill>
              <a:latin typeface="Roboto Black"/>
              <a:ea typeface="Roboto Black"/>
              <a:cs typeface="Roboto Black"/>
              <a:sym typeface="Roboto Black"/>
            </a:endParaRPr>
          </a:p>
        </p:txBody>
      </p:sp>
      <p:pic>
        <p:nvPicPr>
          <p:cNvPr id="166" name="Google Shape;166;g8acfe23f95_0_85"/>
          <p:cNvPicPr preferRelativeResize="0"/>
          <p:nvPr/>
        </p:nvPicPr>
        <p:blipFill>
          <a:blip r:embed="rId3">
            <a:alphaModFix/>
          </a:blip>
          <a:stretch>
            <a:fillRect/>
          </a:stretch>
        </p:blipFill>
        <p:spPr>
          <a:xfrm>
            <a:off x="2637987" y="3194575"/>
            <a:ext cx="6480726" cy="3386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g8ac31c9d0a_0_0"/>
          <p:cNvSpPr txBox="1"/>
          <p:nvPr/>
        </p:nvSpPr>
        <p:spPr>
          <a:xfrm>
            <a:off x="0" y="1991167"/>
            <a:ext cx="12192000" cy="4824300"/>
          </a:xfrm>
          <a:prstGeom prst="rect">
            <a:avLst/>
          </a:prstGeom>
          <a:noFill/>
          <a:ln>
            <a:noFill/>
          </a:ln>
        </p:spPr>
        <p:txBody>
          <a:bodyPr spcFirstLastPara="1" wrap="square" lIns="108725" tIns="54325" rIns="108725" bIns="54325"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609583" marR="0" lvl="0" indent="-505870" algn="l" rtl="0">
              <a:lnSpc>
                <a:spcPct val="150000"/>
              </a:lnSpc>
              <a:spcBef>
                <a:spcPts val="0"/>
              </a:spcBef>
              <a:spcAft>
                <a:spcPts val="0"/>
              </a:spcAft>
              <a:buClr>
                <a:srgbClr val="16264D"/>
              </a:buClr>
              <a:buSzPts val="2600"/>
              <a:buFont typeface="Roboto Black"/>
              <a:buChar char="●"/>
            </a:pPr>
            <a:r>
              <a:rPr lang="en-GB" sz="2600" b="0" i="0" u="none" strike="noStrike" cap="none" dirty="0">
                <a:solidFill>
                  <a:srgbClr val="16264D"/>
                </a:solidFill>
                <a:latin typeface="Roboto Black"/>
                <a:ea typeface="Roboto Black"/>
                <a:cs typeface="Roboto Black"/>
                <a:sym typeface="Roboto Black"/>
              </a:rPr>
              <a:t>Understand what data science is and who a data scientist is.</a:t>
            </a:r>
            <a:endParaRPr sz="2600" b="0" i="0" u="none" strike="noStrike" cap="none" dirty="0">
              <a:solidFill>
                <a:srgbClr val="16264D"/>
              </a:solidFill>
              <a:latin typeface="Roboto Black"/>
              <a:ea typeface="Roboto Black"/>
              <a:cs typeface="Roboto Black"/>
              <a:sym typeface="Roboto Black"/>
            </a:endParaRPr>
          </a:p>
          <a:p>
            <a:pPr marL="609583" marR="0" lvl="0" indent="-505870" algn="l" rtl="0">
              <a:lnSpc>
                <a:spcPct val="150000"/>
              </a:lnSpc>
              <a:spcBef>
                <a:spcPts val="0"/>
              </a:spcBef>
              <a:spcAft>
                <a:spcPts val="0"/>
              </a:spcAft>
              <a:buClr>
                <a:srgbClr val="16264D"/>
              </a:buClr>
              <a:buSzPts val="2600"/>
              <a:buFont typeface="Roboto Black"/>
              <a:buChar char="●"/>
            </a:pPr>
            <a:r>
              <a:rPr lang="en-GB" sz="2600" b="0" i="0" u="none" strike="noStrike" cap="none" dirty="0">
                <a:solidFill>
                  <a:srgbClr val="16264D"/>
                </a:solidFill>
                <a:latin typeface="Roboto Black"/>
                <a:ea typeface="Roboto Black"/>
                <a:cs typeface="Roboto Black"/>
                <a:sym typeface="Roboto Black"/>
              </a:rPr>
              <a:t>Understand the differences between classical programming and machine learning</a:t>
            </a:r>
            <a:endParaRPr sz="2600" b="0" i="0" u="none" strike="noStrike" cap="none" dirty="0">
              <a:solidFill>
                <a:srgbClr val="16264D"/>
              </a:solidFill>
              <a:latin typeface="Roboto Black"/>
              <a:ea typeface="Roboto Black"/>
              <a:cs typeface="Roboto Black"/>
              <a:sym typeface="Roboto Black"/>
            </a:endParaRPr>
          </a:p>
          <a:p>
            <a:pPr marL="609583" marR="0" lvl="0" indent="-505870" algn="l" rtl="0">
              <a:lnSpc>
                <a:spcPct val="150000"/>
              </a:lnSpc>
              <a:spcBef>
                <a:spcPts val="0"/>
              </a:spcBef>
              <a:spcAft>
                <a:spcPts val="0"/>
              </a:spcAft>
              <a:buClr>
                <a:srgbClr val="16264D"/>
              </a:buClr>
              <a:buSzPts val="2600"/>
              <a:buFont typeface="Roboto Black"/>
              <a:buChar char="●"/>
            </a:pPr>
            <a:r>
              <a:rPr lang="en-GB" sz="2600" b="0" i="0" u="none" strike="noStrike" cap="none" dirty="0">
                <a:solidFill>
                  <a:srgbClr val="16264D"/>
                </a:solidFill>
                <a:latin typeface="Roboto Black"/>
                <a:ea typeface="Roboto Black"/>
                <a:cs typeface="Roboto Black"/>
                <a:sym typeface="Roboto Black"/>
              </a:rPr>
              <a:t>Discuss the types of machine learning and their use case</a:t>
            </a:r>
            <a:endParaRPr sz="2600" b="0" i="0" u="none" strike="noStrike" cap="none" dirty="0">
              <a:solidFill>
                <a:srgbClr val="16264D"/>
              </a:solidFill>
              <a:latin typeface="Roboto Black"/>
              <a:ea typeface="Roboto Black"/>
              <a:cs typeface="Roboto Black"/>
              <a:sym typeface="Roboto Black"/>
            </a:endParaRPr>
          </a:p>
          <a:p>
            <a:pPr marL="609583" marR="0" lvl="0" indent="-505870" algn="l" rtl="0">
              <a:lnSpc>
                <a:spcPct val="150000"/>
              </a:lnSpc>
              <a:spcBef>
                <a:spcPts val="0"/>
              </a:spcBef>
              <a:spcAft>
                <a:spcPts val="0"/>
              </a:spcAft>
              <a:buClr>
                <a:srgbClr val="16264D"/>
              </a:buClr>
              <a:buSzPts val="2600"/>
              <a:buFont typeface="Roboto Black"/>
              <a:buChar char="●"/>
            </a:pPr>
            <a:r>
              <a:rPr lang="en-GB" sz="2600" b="0" i="0" u="none" strike="noStrike" cap="none" dirty="0">
                <a:solidFill>
                  <a:srgbClr val="16264D"/>
                </a:solidFill>
                <a:latin typeface="Roboto Black"/>
                <a:ea typeface="Roboto Black"/>
                <a:cs typeface="Roboto Black"/>
                <a:sym typeface="Roboto Black"/>
              </a:rPr>
              <a:t>Familiarise yourself with machine learning terms and definitions.</a:t>
            </a:r>
            <a:endParaRPr sz="2600" b="0" i="0" u="none" strike="noStrike" cap="none" dirty="0">
              <a:solidFill>
                <a:srgbClr val="16264D"/>
              </a:solidFill>
              <a:latin typeface="Roboto Black"/>
              <a:ea typeface="Roboto Black"/>
              <a:cs typeface="Roboto Black"/>
              <a:sym typeface="Roboto Black"/>
            </a:endParaRPr>
          </a:p>
        </p:txBody>
      </p:sp>
      <p:sp>
        <p:nvSpPr>
          <p:cNvPr id="48" name="Google Shape;48;g8ac31c9d0a_0_0"/>
          <p:cNvSpPr txBox="1"/>
          <p:nvPr/>
        </p:nvSpPr>
        <p:spPr>
          <a:xfrm>
            <a:off x="0" y="0"/>
            <a:ext cx="62739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GB" sz="4000" b="0" i="0" u="none" strike="noStrike" cap="none">
                <a:solidFill>
                  <a:srgbClr val="FFFFFF"/>
                </a:solidFill>
                <a:latin typeface="Roboto Black"/>
                <a:ea typeface="Roboto Black"/>
                <a:cs typeface="Roboto Black"/>
                <a:sym typeface="Roboto Black"/>
              </a:rPr>
              <a:t>Learning Objectives</a:t>
            </a:r>
            <a:endParaRPr sz="4000" b="0" i="0" u="none" strike="noStrike" cap="none">
              <a:solidFill>
                <a:srgbClr val="FFFFFF"/>
              </a:solidFill>
              <a:latin typeface="Roboto Black"/>
              <a:ea typeface="Roboto Black"/>
              <a:cs typeface="Roboto Black"/>
              <a:sym typeface="Robot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8c27027af1_0_112"/>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a:solidFill>
                  <a:schemeClr val="lt1"/>
                </a:solidFill>
                <a:latin typeface="Roboto Black"/>
                <a:ea typeface="Roboto Black"/>
                <a:cs typeface="Roboto Black"/>
                <a:sym typeface="Roboto Black"/>
              </a:rPr>
              <a:t>In summary</a:t>
            </a:r>
            <a:endParaRPr sz="4000" b="0" i="0" u="none" strike="noStrike" cap="none">
              <a:solidFill>
                <a:srgbClr val="FFFFFF"/>
              </a:solidFill>
              <a:latin typeface="Roboto Black"/>
              <a:ea typeface="Roboto Black"/>
              <a:cs typeface="Roboto Black"/>
              <a:sym typeface="Roboto Black"/>
            </a:endParaRPr>
          </a:p>
        </p:txBody>
      </p:sp>
      <p:pic>
        <p:nvPicPr>
          <p:cNvPr id="172" name="Google Shape;172;g8c27027af1_0_112"/>
          <p:cNvPicPr preferRelativeResize="0"/>
          <p:nvPr/>
        </p:nvPicPr>
        <p:blipFill rotWithShape="1">
          <a:blip r:embed="rId3">
            <a:alphaModFix/>
          </a:blip>
          <a:srcRect/>
          <a:stretch/>
        </p:blipFill>
        <p:spPr>
          <a:xfrm>
            <a:off x="829725" y="2009875"/>
            <a:ext cx="9702250" cy="4111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264D"/>
        </a:solidFill>
        <a:effectLst/>
      </p:bgPr>
    </p:bg>
    <p:spTree>
      <p:nvGrpSpPr>
        <p:cNvPr id="1" name="Shape 176"/>
        <p:cNvGrpSpPr/>
        <p:nvPr/>
      </p:nvGrpSpPr>
      <p:grpSpPr>
        <a:xfrm>
          <a:off x="0" y="0"/>
          <a:ext cx="0" cy="0"/>
          <a:chOff x="0" y="0"/>
          <a:chExt cx="0" cy="0"/>
        </a:xfrm>
      </p:grpSpPr>
      <p:pic>
        <p:nvPicPr>
          <p:cNvPr id="177" name="Google Shape;177;g8acfe23f95_0_1498" descr="WH_logo_horizontal_white[1].png"/>
          <p:cNvPicPr preferRelativeResize="0"/>
          <p:nvPr/>
        </p:nvPicPr>
        <p:blipFill rotWithShape="1">
          <a:blip r:embed="rId3">
            <a:alphaModFix/>
          </a:blip>
          <a:srcRect r="63098"/>
          <a:stretch/>
        </p:blipFill>
        <p:spPr>
          <a:xfrm>
            <a:off x="680700" y="3024184"/>
            <a:ext cx="2284001" cy="1536000"/>
          </a:xfrm>
          <a:prstGeom prst="rect">
            <a:avLst/>
          </a:prstGeom>
          <a:noFill/>
          <a:ln>
            <a:noFill/>
          </a:ln>
        </p:spPr>
      </p:pic>
      <p:sp>
        <p:nvSpPr>
          <p:cNvPr id="178" name="Google Shape;178;g8acfe23f95_0_1498"/>
          <p:cNvSpPr txBox="1"/>
          <p:nvPr/>
        </p:nvSpPr>
        <p:spPr>
          <a:xfrm>
            <a:off x="1002525" y="4291500"/>
            <a:ext cx="8986500" cy="1043400"/>
          </a:xfrm>
          <a:prstGeom prst="rect">
            <a:avLst/>
          </a:prstGeom>
          <a:noFill/>
          <a:ln>
            <a:noFill/>
          </a:ln>
        </p:spPr>
        <p:txBody>
          <a:bodyPr spcFirstLastPara="1" wrap="square" lIns="45700" tIns="22825" rIns="45700" bIns="22825"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GB" sz="4267" b="0" i="0" u="none" strike="noStrike" cap="none">
                <a:solidFill>
                  <a:srgbClr val="FFFFFF"/>
                </a:solidFill>
                <a:latin typeface="Roboto Black"/>
                <a:ea typeface="Roboto Black"/>
                <a:cs typeface="Roboto Black"/>
                <a:sym typeface="Roboto Black"/>
              </a:rPr>
              <a:t>Activity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ADD97"/>
              </a:buClr>
              <a:buSzPts val="2489"/>
              <a:buFont typeface="Montserrat"/>
              <a:buNone/>
            </a:pPr>
            <a:endParaRPr sz="2489" b="0" i="0" u="none" strike="noStrike" cap="none">
              <a:solidFill>
                <a:srgbClr val="1ADD97"/>
              </a:solidFill>
              <a:latin typeface="Roboto Black"/>
              <a:ea typeface="Roboto Black"/>
              <a:cs typeface="Roboto Black"/>
              <a:sym typeface="Roboto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8c27027af1_0_100"/>
          <p:cNvSpPr txBox="1"/>
          <p:nvPr/>
        </p:nvSpPr>
        <p:spPr>
          <a:xfrm>
            <a:off x="0" y="1807200"/>
            <a:ext cx="11853300" cy="4807200"/>
          </a:xfrm>
          <a:prstGeom prst="rect">
            <a:avLst/>
          </a:prstGeom>
          <a:noFill/>
          <a:ln>
            <a:noFill/>
          </a:ln>
        </p:spPr>
        <p:txBody>
          <a:bodyPr spcFirstLastPara="1" wrap="square" lIns="108725" tIns="54325" rIns="108725" bIns="54325" anchor="t" anchorCtr="0">
            <a:noAutofit/>
          </a:bodyPr>
          <a:lstStyle/>
          <a:p>
            <a:pPr marL="457200" marR="0" lvl="0" indent="0" algn="l" rtl="0">
              <a:lnSpc>
                <a:spcPct val="15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101600" marR="0" lvl="0" algn="l" rtl="0">
              <a:lnSpc>
                <a:spcPct val="150000"/>
              </a:lnSpc>
              <a:spcBef>
                <a:spcPts val="0"/>
              </a:spcBef>
              <a:spcAft>
                <a:spcPts val="0"/>
              </a:spcAft>
              <a:buClr>
                <a:srgbClr val="16264D"/>
              </a:buClr>
              <a:buSzPts val="2000"/>
            </a:pPr>
            <a:r>
              <a:rPr lang="en-GB" sz="2400" b="0" i="0" u="none" strike="noStrike" cap="none" dirty="0">
                <a:solidFill>
                  <a:srgbClr val="16264D"/>
                </a:solidFill>
                <a:latin typeface="Roboto Black"/>
                <a:ea typeface="Roboto Black"/>
                <a:cs typeface="Roboto Black"/>
                <a:sym typeface="Roboto Black"/>
              </a:rPr>
              <a:t>In the folder there is a dataset called “</a:t>
            </a:r>
            <a:r>
              <a:rPr lang="en-GB" sz="2400" b="0" i="0" u="none" strike="noStrike" cap="none" dirty="0" err="1">
                <a:solidFill>
                  <a:srgbClr val="16264D"/>
                </a:solidFill>
                <a:latin typeface="Roboto Black"/>
                <a:ea typeface="Roboto Black"/>
                <a:cs typeface="Roboto Black"/>
                <a:sym typeface="Roboto Black"/>
              </a:rPr>
              <a:t>ames.csv</a:t>
            </a:r>
            <a:r>
              <a:rPr lang="en-GB" sz="2400" b="0" i="0" u="none" strike="noStrike" cap="none" dirty="0">
                <a:solidFill>
                  <a:srgbClr val="16264D"/>
                </a:solidFill>
                <a:latin typeface="Roboto Black"/>
                <a:ea typeface="Roboto Black"/>
                <a:cs typeface="Roboto Black"/>
                <a:sym typeface="Roboto Black"/>
              </a:rPr>
              <a:t>” and a file called “</a:t>
            </a:r>
            <a:r>
              <a:rPr lang="en-GB" sz="2400" b="0" i="0" u="none" strike="noStrike" cap="none" dirty="0" err="1">
                <a:solidFill>
                  <a:srgbClr val="16264D"/>
                </a:solidFill>
                <a:latin typeface="Roboto Black"/>
                <a:ea typeface="Roboto Black"/>
                <a:cs typeface="Roboto Black"/>
                <a:sym typeface="Roboto Black"/>
              </a:rPr>
              <a:t>description.txt</a:t>
            </a:r>
            <a:r>
              <a:rPr lang="en-GB" sz="2400" b="0" i="0" u="none" strike="noStrike" cap="none" dirty="0">
                <a:solidFill>
                  <a:srgbClr val="16264D"/>
                </a:solidFill>
                <a:latin typeface="Roboto Black"/>
                <a:ea typeface="Roboto Black"/>
                <a:cs typeface="Roboto Black"/>
                <a:sym typeface="Roboto Black"/>
              </a:rPr>
              <a:t>”</a:t>
            </a:r>
            <a:endParaRPr sz="2400" b="0" i="0" u="none" strike="noStrike" cap="none" dirty="0">
              <a:solidFill>
                <a:srgbClr val="16264D"/>
              </a:solidFill>
              <a:latin typeface="Roboto Black"/>
              <a:ea typeface="Roboto Black"/>
              <a:cs typeface="Roboto Black"/>
              <a:sym typeface="Roboto Black"/>
            </a:endParaRPr>
          </a:p>
          <a:p>
            <a:pPr marL="914400" marR="0" lvl="1" indent="-342900" algn="l" rtl="0">
              <a:lnSpc>
                <a:spcPct val="150000"/>
              </a:lnSpc>
              <a:spcBef>
                <a:spcPts val="0"/>
              </a:spcBef>
              <a:spcAft>
                <a:spcPts val="0"/>
              </a:spcAft>
              <a:buClr>
                <a:srgbClr val="16264D"/>
              </a:buClr>
              <a:buSzPts val="1800"/>
              <a:buFont typeface="Roboto"/>
              <a:buChar char="○"/>
            </a:pPr>
            <a:r>
              <a:rPr lang="en-GB" sz="2000" i="0" u="none" strike="noStrike" cap="none" dirty="0">
                <a:solidFill>
                  <a:srgbClr val="16264D"/>
                </a:solidFill>
                <a:latin typeface="Roboto"/>
                <a:ea typeface="Roboto"/>
                <a:cs typeface="Roboto"/>
                <a:sym typeface="Roboto"/>
              </a:rPr>
              <a:t>What is a potential target in your data for a regression model?</a:t>
            </a:r>
            <a:endParaRPr sz="2000" i="0" u="none" strike="noStrike" cap="none" dirty="0">
              <a:solidFill>
                <a:srgbClr val="16264D"/>
              </a:solidFill>
              <a:latin typeface="Roboto"/>
              <a:ea typeface="Roboto"/>
              <a:cs typeface="Roboto"/>
              <a:sym typeface="Roboto"/>
            </a:endParaRPr>
          </a:p>
          <a:p>
            <a:pPr marL="914400" marR="0" lvl="1" indent="-342900" algn="l" rtl="0">
              <a:lnSpc>
                <a:spcPct val="150000"/>
              </a:lnSpc>
              <a:spcBef>
                <a:spcPts val="0"/>
              </a:spcBef>
              <a:spcAft>
                <a:spcPts val="0"/>
              </a:spcAft>
              <a:buClr>
                <a:srgbClr val="16264D"/>
              </a:buClr>
              <a:buSzPts val="1800"/>
              <a:buFont typeface="Roboto"/>
              <a:buChar char="○"/>
            </a:pPr>
            <a:r>
              <a:rPr lang="en-GB" sz="2000" i="0" u="none" strike="noStrike" cap="none" dirty="0">
                <a:solidFill>
                  <a:srgbClr val="16264D"/>
                </a:solidFill>
                <a:latin typeface="Roboto"/>
                <a:ea typeface="Roboto"/>
                <a:cs typeface="Roboto"/>
                <a:sym typeface="Roboto"/>
              </a:rPr>
              <a:t>What is a potential target in your data for a classification model?</a:t>
            </a:r>
            <a:endParaRPr sz="2000" dirty="0">
              <a:solidFill>
                <a:srgbClr val="16264D"/>
              </a:solidFill>
              <a:latin typeface="Roboto"/>
              <a:ea typeface="Roboto"/>
              <a:cs typeface="Roboto"/>
              <a:sym typeface="Roboto"/>
            </a:endParaRPr>
          </a:p>
          <a:p>
            <a:pPr marL="914400" marR="0" lvl="1" indent="-342900" algn="l" rtl="0">
              <a:lnSpc>
                <a:spcPct val="150000"/>
              </a:lnSpc>
              <a:spcBef>
                <a:spcPts val="0"/>
              </a:spcBef>
              <a:spcAft>
                <a:spcPts val="0"/>
              </a:spcAft>
              <a:buClr>
                <a:srgbClr val="16264D"/>
              </a:buClr>
              <a:buSzPts val="1800"/>
              <a:buFont typeface="Roboto"/>
              <a:buChar char="○"/>
            </a:pPr>
            <a:r>
              <a:rPr lang="en-GB" sz="2000" dirty="0">
                <a:solidFill>
                  <a:schemeClr val="dk1"/>
                </a:solidFill>
              </a:rPr>
              <a:t>Pick one of your targets and sketch out what a data science workflow would look like for that question.</a:t>
            </a:r>
            <a:endParaRPr sz="2000" dirty="0">
              <a:solidFill>
                <a:schemeClr val="dk1"/>
              </a:solidFill>
            </a:endParaRPr>
          </a:p>
          <a:p>
            <a:pPr marL="1371600" marR="546100" lvl="2" indent="-342900" algn="l" rtl="0">
              <a:lnSpc>
                <a:spcPct val="142857"/>
              </a:lnSpc>
              <a:spcBef>
                <a:spcPts val="0"/>
              </a:spcBef>
              <a:spcAft>
                <a:spcPts val="0"/>
              </a:spcAft>
              <a:buClr>
                <a:schemeClr val="dk1"/>
              </a:buClr>
              <a:buSzPts val="1800"/>
              <a:buChar char="■"/>
            </a:pPr>
            <a:r>
              <a:rPr lang="en-GB" sz="2000" b="1" dirty="0">
                <a:solidFill>
                  <a:schemeClr val="dk1"/>
                </a:solidFill>
              </a:rPr>
              <a:t>Frame</a:t>
            </a:r>
            <a:r>
              <a:rPr lang="en-GB" sz="2000" dirty="0">
                <a:solidFill>
                  <a:schemeClr val="dk1"/>
                </a:solidFill>
              </a:rPr>
              <a:t>: Develop a hypothesis-driven approach to your analysis. </a:t>
            </a:r>
            <a:endParaRPr sz="2000" dirty="0">
              <a:solidFill>
                <a:schemeClr val="dk1"/>
              </a:solidFill>
            </a:endParaRPr>
          </a:p>
          <a:p>
            <a:pPr marL="1371600" marR="546100" lvl="2" indent="-342900" algn="l" rtl="0">
              <a:lnSpc>
                <a:spcPct val="142857"/>
              </a:lnSpc>
              <a:spcBef>
                <a:spcPts val="0"/>
              </a:spcBef>
              <a:spcAft>
                <a:spcPts val="0"/>
              </a:spcAft>
              <a:buClr>
                <a:schemeClr val="dk1"/>
              </a:buClr>
              <a:buSzPts val="1800"/>
              <a:buChar char="■"/>
            </a:pPr>
            <a:r>
              <a:rPr lang="en-GB" sz="2000" b="1" dirty="0">
                <a:solidFill>
                  <a:schemeClr val="dk1"/>
                </a:solidFill>
              </a:rPr>
              <a:t>Prepare</a:t>
            </a:r>
            <a:r>
              <a:rPr lang="en-GB" sz="2000" dirty="0">
                <a:solidFill>
                  <a:schemeClr val="dk1"/>
                </a:solidFill>
              </a:rPr>
              <a:t>: Select, import, explore, and clean your data.</a:t>
            </a:r>
            <a:endParaRPr sz="2000" dirty="0">
              <a:solidFill>
                <a:schemeClr val="dk1"/>
              </a:solidFill>
            </a:endParaRPr>
          </a:p>
          <a:p>
            <a:pPr marL="1371600" marR="546100" lvl="2" indent="-342900" algn="l" rtl="0">
              <a:lnSpc>
                <a:spcPct val="142857"/>
              </a:lnSpc>
              <a:spcBef>
                <a:spcPts val="0"/>
              </a:spcBef>
              <a:spcAft>
                <a:spcPts val="0"/>
              </a:spcAft>
              <a:buClr>
                <a:schemeClr val="dk1"/>
              </a:buClr>
              <a:buSzPts val="1800"/>
              <a:buChar char="■"/>
            </a:pPr>
            <a:r>
              <a:rPr lang="en-GB" sz="2000" b="1" dirty="0" err="1">
                <a:solidFill>
                  <a:schemeClr val="dk1"/>
                </a:solidFill>
              </a:rPr>
              <a:t>Analyze</a:t>
            </a:r>
            <a:r>
              <a:rPr lang="en-GB" sz="2000" dirty="0">
                <a:solidFill>
                  <a:schemeClr val="dk1"/>
                </a:solidFill>
              </a:rPr>
              <a:t>: Structure, visualize, and complete your analysis.</a:t>
            </a:r>
            <a:endParaRPr sz="2000" dirty="0">
              <a:solidFill>
                <a:schemeClr val="dk1"/>
              </a:solidFill>
            </a:endParaRPr>
          </a:p>
          <a:p>
            <a:pPr marL="1371600" marR="546100" lvl="2" indent="-342900" algn="l" rtl="0">
              <a:lnSpc>
                <a:spcPct val="142857"/>
              </a:lnSpc>
              <a:spcBef>
                <a:spcPts val="0"/>
              </a:spcBef>
              <a:spcAft>
                <a:spcPts val="0"/>
              </a:spcAft>
              <a:buClr>
                <a:schemeClr val="dk1"/>
              </a:buClr>
              <a:buSzPts val="1800"/>
              <a:buChar char="■"/>
            </a:pPr>
            <a:r>
              <a:rPr lang="en-GB" sz="2000" b="1" dirty="0">
                <a:solidFill>
                  <a:schemeClr val="dk1"/>
                </a:solidFill>
              </a:rPr>
              <a:t>Interpret</a:t>
            </a:r>
            <a:r>
              <a:rPr lang="en-GB" sz="2000" dirty="0">
                <a:solidFill>
                  <a:schemeClr val="dk1"/>
                </a:solidFill>
              </a:rPr>
              <a:t>: Derive recommendations and business decisions from your data.</a:t>
            </a:r>
            <a:endParaRPr sz="2000" dirty="0">
              <a:solidFill>
                <a:schemeClr val="dk1"/>
              </a:solidFill>
            </a:endParaRPr>
          </a:p>
          <a:p>
            <a:pPr marL="1371600" marR="546100" lvl="2" indent="-342900" algn="l" rtl="0">
              <a:lnSpc>
                <a:spcPct val="142857"/>
              </a:lnSpc>
              <a:spcBef>
                <a:spcPts val="0"/>
              </a:spcBef>
              <a:spcAft>
                <a:spcPts val="0"/>
              </a:spcAft>
              <a:buClr>
                <a:schemeClr val="dk1"/>
              </a:buClr>
              <a:buSzPts val="1800"/>
              <a:buChar char="■"/>
            </a:pPr>
            <a:r>
              <a:rPr lang="en-GB" sz="2000" b="1" dirty="0">
                <a:solidFill>
                  <a:schemeClr val="dk1"/>
                </a:solidFill>
              </a:rPr>
              <a:t>Communicate</a:t>
            </a:r>
            <a:r>
              <a:rPr lang="en-GB" sz="2000" dirty="0">
                <a:solidFill>
                  <a:schemeClr val="dk1"/>
                </a:solidFill>
              </a:rPr>
              <a:t>: Present (edited) insights from your data to different audiences.</a:t>
            </a:r>
            <a:endParaRPr sz="2000" dirty="0">
              <a:solidFill>
                <a:schemeClr val="dk1"/>
              </a:solidFill>
            </a:endParaRPr>
          </a:p>
          <a:p>
            <a:pPr marL="457200" marR="0" lvl="0" indent="-374650" algn="l" rtl="0">
              <a:lnSpc>
                <a:spcPct val="150000"/>
              </a:lnSpc>
              <a:spcBef>
                <a:spcPts val="0"/>
              </a:spcBef>
              <a:spcAft>
                <a:spcPts val="0"/>
              </a:spcAft>
              <a:buClr>
                <a:srgbClr val="16264D"/>
              </a:buClr>
              <a:buSzPts val="2300"/>
              <a:buFont typeface="Roboto Black"/>
              <a:buChar char="●"/>
            </a:pPr>
            <a:endParaRPr sz="2300" dirty="0">
              <a:solidFill>
                <a:srgbClr val="16264D"/>
              </a:solidFill>
              <a:latin typeface="Roboto Black"/>
              <a:ea typeface="Roboto Black"/>
              <a:cs typeface="Roboto Black"/>
              <a:sym typeface="Roboto Black"/>
            </a:endParaRPr>
          </a:p>
        </p:txBody>
      </p:sp>
      <p:sp>
        <p:nvSpPr>
          <p:cNvPr id="184" name="Google Shape;184;g8c27027af1_0_100"/>
          <p:cNvSpPr txBox="1"/>
          <p:nvPr/>
        </p:nvSpPr>
        <p:spPr>
          <a:xfrm>
            <a:off x="0" y="0"/>
            <a:ext cx="7007700" cy="7515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Activity</a:t>
            </a:r>
            <a:endParaRPr sz="4000" b="0" i="0" u="none" strike="noStrike" cap="none">
              <a:solidFill>
                <a:schemeClr val="lt1"/>
              </a:solidFill>
              <a:latin typeface="Roboto Black"/>
              <a:ea typeface="Roboto Black"/>
              <a:cs typeface="Roboto Black"/>
              <a:sym typeface="Roboto Black"/>
            </a:endParaRPr>
          </a:p>
        </p:txBody>
      </p:sp>
      <p:pic>
        <p:nvPicPr>
          <p:cNvPr id="185" name="Google Shape;185;g8c27027af1_0_100"/>
          <p:cNvPicPr preferRelativeResize="0"/>
          <p:nvPr/>
        </p:nvPicPr>
        <p:blipFill rotWithShape="1">
          <a:blip r:embed="rId3">
            <a:alphaModFix/>
          </a:blip>
          <a:srcRect/>
          <a:stretch/>
        </p:blipFill>
        <p:spPr>
          <a:xfrm>
            <a:off x="10451380" y="4967450"/>
            <a:ext cx="1143000" cy="1143000"/>
          </a:xfrm>
          <a:prstGeom prst="rect">
            <a:avLst/>
          </a:prstGeom>
          <a:noFill/>
          <a:ln>
            <a:noFill/>
          </a:ln>
        </p:spPr>
      </p:pic>
      <p:sp>
        <p:nvSpPr>
          <p:cNvPr id="186" name="Google Shape;186;g8c27027af1_0_100"/>
          <p:cNvSpPr txBox="1"/>
          <p:nvPr/>
        </p:nvSpPr>
        <p:spPr>
          <a:xfrm>
            <a:off x="10451375" y="6110450"/>
            <a:ext cx="1378200" cy="27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a:t>20</a:t>
            </a:r>
            <a:r>
              <a:rPr lang="en-GB" sz="1600" b="1" i="0" u="none" strike="noStrike" cap="none">
                <a:solidFill>
                  <a:srgbClr val="000000"/>
                </a:solidFill>
                <a:latin typeface="Arial"/>
                <a:ea typeface="Arial"/>
                <a:cs typeface="Arial"/>
                <a:sym typeface="Arial"/>
              </a:rPr>
              <a:t> minutes</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264D"/>
        </a:solidFill>
        <a:effectLst/>
      </p:bgPr>
    </p:bg>
    <p:spTree>
      <p:nvGrpSpPr>
        <p:cNvPr id="1" name="Shape 211"/>
        <p:cNvGrpSpPr/>
        <p:nvPr/>
      </p:nvGrpSpPr>
      <p:grpSpPr>
        <a:xfrm>
          <a:off x="0" y="0"/>
          <a:ext cx="0" cy="0"/>
          <a:chOff x="0" y="0"/>
          <a:chExt cx="0" cy="0"/>
        </a:xfrm>
      </p:grpSpPr>
      <p:pic>
        <p:nvPicPr>
          <p:cNvPr id="212" name="Google Shape;212;g8c27027af1_0_77" descr="WH_logo_horizontal_white[1].png"/>
          <p:cNvPicPr preferRelativeResize="0"/>
          <p:nvPr/>
        </p:nvPicPr>
        <p:blipFill rotWithShape="1">
          <a:blip r:embed="rId3">
            <a:alphaModFix/>
          </a:blip>
          <a:srcRect r="63098"/>
          <a:stretch/>
        </p:blipFill>
        <p:spPr>
          <a:xfrm>
            <a:off x="680700" y="3024184"/>
            <a:ext cx="2284001" cy="1536000"/>
          </a:xfrm>
          <a:prstGeom prst="rect">
            <a:avLst/>
          </a:prstGeom>
          <a:noFill/>
          <a:ln>
            <a:noFill/>
          </a:ln>
        </p:spPr>
      </p:pic>
      <p:sp>
        <p:nvSpPr>
          <p:cNvPr id="213" name="Google Shape;213;g8c27027af1_0_77"/>
          <p:cNvSpPr txBox="1"/>
          <p:nvPr/>
        </p:nvSpPr>
        <p:spPr>
          <a:xfrm>
            <a:off x="1002525" y="4291500"/>
            <a:ext cx="8986500" cy="1043400"/>
          </a:xfrm>
          <a:prstGeom prst="rect">
            <a:avLst/>
          </a:prstGeom>
          <a:noFill/>
          <a:ln>
            <a:noFill/>
          </a:ln>
        </p:spPr>
        <p:txBody>
          <a:bodyPr spcFirstLastPara="1" wrap="square" lIns="45700" tIns="22825" rIns="45700" bIns="228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267"/>
              <a:buFont typeface="Arial"/>
              <a:buNone/>
              <a:tabLst/>
              <a:defRPr/>
            </a:pPr>
            <a:r>
              <a:rPr kumimoji="0" lang="en-GB" sz="4267" b="0" i="0" u="none" strike="noStrike" kern="0" cap="none" spc="0" normalizeH="0" baseline="0" noProof="0">
                <a:ln>
                  <a:noFill/>
                </a:ln>
                <a:solidFill>
                  <a:srgbClr val="FFFFFF"/>
                </a:solidFill>
                <a:effectLst/>
                <a:uLnTx/>
                <a:uFillTx/>
                <a:latin typeface="Roboto Black"/>
                <a:ea typeface="Roboto Black"/>
                <a:cs typeface="Roboto Black"/>
                <a:sym typeface="Roboto Black"/>
              </a:rPr>
              <a:t>Activity</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1ADD97"/>
              </a:buClr>
              <a:buSzPts val="2489"/>
              <a:buFont typeface="Montserrat"/>
              <a:buNone/>
              <a:tabLst/>
              <a:defRPr/>
            </a:pPr>
            <a:endParaRPr kumimoji="0" sz="2489" b="0" i="0" u="none" strike="noStrike" kern="0" cap="none" spc="0" normalizeH="0" baseline="0" noProof="0">
              <a:ln>
                <a:noFill/>
              </a:ln>
              <a:solidFill>
                <a:srgbClr val="1ADD97"/>
              </a:solidFill>
              <a:effectLst/>
              <a:uLnTx/>
              <a:uFillTx/>
              <a:latin typeface="Roboto Black"/>
              <a:ea typeface="Roboto Black"/>
              <a:cs typeface="Roboto Black"/>
              <a:sym typeface="Roboto Black"/>
            </a:endParaRPr>
          </a:p>
        </p:txBody>
      </p:sp>
    </p:spTree>
    <p:extLst>
      <p:ext uri="{BB962C8B-B14F-4D97-AF65-F5344CB8AC3E}">
        <p14:creationId xmlns:p14="http://schemas.microsoft.com/office/powerpoint/2010/main" val="3543210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8acfe23f95_0_1503"/>
          <p:cNvSpPr txBox="1"/>
          <p:nvPr/>
        </p:nvSpPr>
        <p:spPr>
          <a:xfrm>
            <a:off x="91525" y="1807200"/>
            <a:ext cx="9403200" cy="4807200"/>
          </a:xfrm>
          <a:prstGeom prst="rect">
            <a:avLst/>
          </a:prstGeom>
          <a:noFill/>
          <a:ln>
            <a:noFill/>
          </a:ln>
        </p:spPr>
        <p:txBody>
          <a:bodyPr spcFirstLastPara="1" wrap="square" lIns="108725" tIns="54325" rIns="108725" bIns="54325" anchor="t" anchorCtr="0">
            <a:noAutofit/>
          </a:bodyPr>
          <a:lstStyle/>
          <a:p>
            <a:pPr marL="457200" marR="0" lvl="0" indent="0" algn="l" rtl="0">
              <a:lnSpc>
                <a:spcPct val="15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457200" marR="0" lvl="0" indent="-374650" algn="l" rtl="0">
              <a:lnSpc>
                <a:spcPct val="150000"/>
              </a:lnSpc>
              <a:spcBef>
                <a:spcPts val="0"/>
              </a:spcBef>
              <a:spcAft>
                <a:spcPts val="0"/>
              </a:spcAft>
              <a:buClr>
                <a:srgbClr val="16264D"/>
              </a:buClr>
              <a:buSzPts val="2300"/>
              <a:buFont typeface="Roboto Black"/>
              <a:buChar char="●"/>
            </a:pPr>
            <a:r>
              <a:rPr lang="en-GB" sz="2300" b="0" i="0" u="none" strike="noStrike" cap="none" dirty="0">
                <a:solidFill>
                  <a:srgbClr val="16264D"/>
                </a:solidFill>
                <a:latin typeface="Roboto Black"/>
                <a:ea typeface="Roboto Black"/>
                <a:cs typeface="Roboto Black"/>
                <a:sym typeface="Roboto Black"/>
              </a:rPr>
              <a:t>In breakout rooms, think about a use case (if any) or potential use case of ML in your organization </a:t>
            </a:r>
            <a:endParaRPr sz="2300" b="0" i="0" u="none" strike="noStrike" cap="none" dirty="0">
              <a:solidFill>
                <a:srgbClr val="16264D"/>
              </a:solidFill>
              <a:latin typeface="Roboto Black"/>
              <a:ea typeface="Roboto Black"/>
              <a:cs typeface="Roboto Black"/>
              <a:sym typeface="Roboto Black"/>
            </a:endParaRPr>
          </a:p>
          <a:p>
            <a:pPr marL="457200" marR="0" lvl="0" indent="-374650" algn="l" rtl="0">
              <a:lnSpc>
                <a:spcPct val="150000"/>
              </a:lnSpc>
              <a:spcBef>
                <a:spcPts val="0"/>
              </a:spcBef>
              <a:spcAft>
                <a:spcPts val="0"/>
              </a:spcAft>
              <a:buClr>
                <a:srgbClr val="16264D"/>
              </a:buClr>
              <a:buSzPts val="2300"/>
              <a:buFont typeface="Roboto Black"/>
              <a:buChar char="●"/>
            </a:pPr>
            <a:r>
              <a:rPr lang="en-GB" sz="2300" b="0" i="0" u="none" strike="noStrike" cap="none" dirty="0">
                <a:solidFill>
                  <a:srgbClr val="16264D"/>
                </a:solidFill>
                <a:latin typeface="Roboto Black"/>
                <a:ea typeface="Roboto Black"/>
                <a:cs typeface="Roboto Black"/>
                <a:sym typeface="Roboto Black"/>
              </a:rPr>
              <a:t>What type of ML would it be (supervised or unsupervised). If supervised, is it going to be regression or classification.</a:t>
            </a:r>
            <a:endParaRPr sz="2300" b="0" i="0" u="none" strike="noStrike" cap="none" dirty="0">
              <a:solidFill>
                <a:srgbClr val="16264D"/>
              </a:solidFill>
              <a:latin typeface="Roboto Black"/>
              <a:ea typeface="Roboto Black"/>
              <a:cs typeface="Roboto Black"/>
              <a:sym typeface="Roboto Black"/>
            </a:endParaRPr>
          </a:p>
          <a:p>
            <a:pPr marL="457200" marR="0" lvl="0" indent="-374650" algn="l" rtl="0">
              <a:lnSpc>
                <a:spcPct val="150000"/>
              </a:lnSpc>
              <a:spcBef>
                <a:spcPts val="0"/>
              </a:spcBef>
              <a:spcAft>
                <a:spcPts val="0"/>
              </a:spcAft>
              <a:buClr>
                <a:srgbClr val="16264D"/>
              </a:buClr>
              <a:buSzPts val="2300"/>
              <a:buFont typeface="Roboto Black"/>
              <a:buChar char="●"/>
            </a:pPr>
            <a:r>
              <a:rPr lang="en-GB" sz="2300" b="0" i="0" u="none" strike="noStrike" cap="none" dirty="0">
                <a:solidFill>
                  <a:srgbClr val="16264D"/>
                </a:solidFill>
                <a:latin typeface="Roboto Black"/>
                <a:ea typeface="Roboto Black"/>
                <a:cs typeface="Roboto Black"/>
                <a:sym typeface="Roboto Black"/>
              </a:rPr>
              <a:t>What benefits does your organization gets with potential implementation of ML</a:t>
            </a:r>
          </a:p>
          <a:p>
            <a:pPr marL="457200" marR="0" lvl="0" indent="-374650" algn="l" rtl="0">
              <a:lnSpc>
                <a:spcPct val="150000"/>
              </a:lnSpc>
              <a:spcBef>
                <a:spcPts val="0"/>
              </a:spcBef>
              <a:spcAft>
                <a:spcPts val="0"/>
              </a:spcAft>
              <a:buClr>
                <a:srgbClr val="16264D"/>
              </a:buClr>
              <a:buSzPts val="2300"/>
              <a:buFont typeface="Roboto Black"/>
              <a:buChar char="●"/>
            </a:pPr>
            <a:r>
              <a:rPr lang="en-GB" sz="2300" dirty="0">
                <a:solidFill>
                  <a:srgbClr val="16264D"/>
                </a:solidFill>
                <a:latin typeface="Roboto Black"/>
                <a:ea typeface="Roboto Black"/>
                <a:cs typeface="Roboto Black"/>
                <a:sym typeface="Roboto Black"/>
              </a:rPr>
              <a:t>Present your answer</a:t>
            </a:r>
            <a:endParaRPr sz="2300" b="0" i="0" u="none" strike="noStrike" cap="none" dirty="0">
              <a:solidFill>
                <a:srgbClr val="16264D"/>
              </a:solidFill>
              <a:latin typeface="Roboto Black"/>
              <a:ea typeface="Roboto Black"/>
              <a:cs typeface="Roboto Black"/>
              <a:sym typeface="Roboto Black"/>
            </a:endParaRPr>
          </a:p>
          <a:p>
            <a:pPr marL="91440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rgbClr val="16264D"/>
              </a:solidFill>
              <a:latin typeface="Roboto Black"/>
              <a:ea typeface="Roboto Black"/>
              <a:cs typeface="Roboto Black"/>
              <a:sym typeface="Roboto Black"/>
            </a:endParaRPr>
          </a:p>
        </p:txBody>
      </p:sp>
      <p:sp>
        <p:nvSpPr>
          <p:cNvPr id="248" name="Google Shape;248;g8acfe23f95_0_1503"/>
          <p:cNvSpPr txBox="1"/>
          <p:nvPr/>
        </p:nvSpPr>
        <p:spPr>
          <a:xfrm>
            <a:off x="0" y="0"/>
            <a:ext cx="7007700" cy="7515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Activity</a:t>
            </a:r>
            <a:endParaRPr sz="4000" b="0" i="0" u="none" strike="noStrike" cap="none">
              <a:solidFill>
                <a:schemeClr val="lt1"/>
              </a:solidFill>
              <a:latin typeface="Roboto Black"/>
              <a:ea typeface="Roboto Black"/>
              <a:cs typeface="Roboto Black"/>
              <a:sym typeface="Roboto Black"/>
            </a:endParaRPr>
          </a:p>
        </p:txBody>
      </p:sp>
      <p:pic>
        <p:nvPicPr>
          <p:cNvPr id="249" name="Google Shape;249;g8acfe23f95_0_1503"/>
          <p:cNvPicPr preferRelativeResize="0"/>
          <p:nvPr/>
        </p:nvPicPr>
        <p:blipFill rotWithShape="1">
          <a:blip r:embed="rId3">
            <a:alphaModFix/>
          </a:blip>
          <a:srcRect/>
          <a:stretch/>
        </p:blipFill>
        <p:spPr>
          <a:xfrm>
            <a:off x="9975880" y="4802850"/>
            <a:ext cx="1143000" cy="1143000"/>
          </a:xfrm>
          <a:prstGeom prst="rect">
            <a:avLst/>
          </a:prstGeom>
          <a:noFill/>
          <a:ln>
            <a:noFill/>
          </a:ln>
        </p:spPr>
      </p:pic>
      <p:sp>
        <p:nvSpPr>
          <p:cNvPr id="250" name="Google Shape;250;g8acfe23f95_0_1503"/>
          <p:cNvSpPr txBox="1"/>
          <p:nvPr/>
        </p:nvSpPr>
        <p:spPr>
          <a:xfrm>
            <a:off x="9975875" y="5945850"/>
            <a:ext cx="1378200" cy="27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10 minutes</a:t>
            </a:r>
            <a:endParaRPr sz="16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25467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16264D"/>
        </a:solidFill>
        <a:effectLst/>
      </p:bgPr>
    </p:bg>
    <p:spTree>
      <p:nvGrpSpPr>
        <p:cNvPr id="1" name="Shape 190"/>
        <p:cNvGrpSpPr/>
        <p:nvPr/>
      </p:nvGrpSpPr>
      <p:grpSpPr>
        <a:xfrm>
          <a:off x="0" y="0"/>
          <a:ext cx="0" cy="0"/>
          <a:chOff x="0" y="0"/>
          <a:chExt cx="0" cy="0"/>
        </a:xfrm>
      </p:grpSpPr>
      <p:pic>
        <p:nvPicPr>
          <p:cNvPr id="191" name="Google Shape;191;g8c27027af1_0_59" descr="WH_logo_horizontal_white[1].png"/>
          <p:cNvPicPr preferRelativeResize="0"/>
          <p:nvPr/>
        </p:nvPicPr>
        <p:blipFill rotWithShape="1">
          <a:blip r:embed="rId3">
            <a:alphaModFix/>
          </a:blip>
          <a:srcRect r="63098"/>
          <a:stretch/>
        </p:blipFill>
        <p:spPr>
          <a:xfrm>
            <a:off x="680700" y="3024184"/>
            <a:ext cx="2284001" cy="1536000"/>
          </a:xfrm>
          <a:prstGeom prst="rect">
            <a:avLst/>
          </a:prstGeom>
          <a:noFill/>
          <a:ln>
            <a:noFill/>
          </a:ln>
        </p:spPr>
      </p:pic>
      <p:sp>
        <p:nvSpPr>
          <p:cNvPr id="192" name="Google Shape;192;g8c27027af1_0_59"/>
          <p:cNvSpPr txBox="1"/>
          <p:nvPr/>
        </p:nvSpPr>
        <p:spPr>
          <a:xfrm>
            <a:off x="1002524" y="4291500"/>
            <a:ext cx="9883200" cy="1523700"/>
          </a:xfrm>
          <a:prstGeom prst="rect">
            <a:avLst/>
          </a:prstGeom>
          <a:noFill/>
          <a:ln>
            <a:noFill/>
          </a:ln>
        </p:spPr>
        <p:txBody>
          <a:bodyPr spcFirstLastPara="1" wrap="square" lIns="45700" tIns="22825" rIns="45700" bIns="22825"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GB" sz="4267" b="0" i="0" u="none" strike="noStrike" cap="none">
                <a:solidFill>
                  <a:srgbClr val="FFFFFF"/>
                </a:solidFill>
                <a:latin typeface="Roboto Black"/>
                <a:ea typeface="Roboto Black"/>
                <a:cs typeface="Roboto Black"/>
                <a:sym typeface="Roboto Black"/>
              </a:rPr>
              <a:t>Algorithms</a:t>
            </a:r>
            <a:endParaRPr sz="2489" b="0" i="0" u="none" strike="noStrike" cap="none">
              <a:solidFill>
                <a:srgbClr val="1ADD97"/>
              </a:solidFill>
              <a:latin typeface="Roboto Black"/>
              <a:ea typeface="Roboto Black"/>
              <a:cs typeface="Roboto Black"/>
              <a:sym typeface="Roboto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g8c27027af1_0_64"/>
          <p:cNvSpPr txBox="1"/>
          <p:nvPr/>
        </p:nvSpPr>
        <p:spPr>
          <a:xfrm>
            <a:off x="892098" y="2202125"/>
            <a:ext cx="9316352" cy="3676800"/>
          </a:xfrm>
          <a:prstGeom prst="rect">
            <a:avLst/>
          </a:prstGeom>
          <a:noFill/>
          <a:ln>
            <a:noFill/>
          </a:ln>
        </p:spPr>
        <p:txBody>
          <a:bodyPr spcFirstLastPara="1" wrap="square" lIns="108725" tIns="54325" rIns="108725" bIns="54325"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0" algn="ctr" rtl="0">
              <a:lnSpc>
                <a:spcPct val="115000"/>
              </a:lnSpc>
              <a:spcBef>
                <a:spcPts val="0"/>
              </a:spcBef>
              <a:spcAft>
                <a:spcPts val="0"/>
              </a:spcAft>
              <a:buClr>
                <a:srgbClr val="000000"/>
              </a:buClr>
              <a:buSzPts val="2600"/>
              <a:buFont typeface="Arial"/>
              <a:buNone/>
            </a:pPr>
            <a:r>
              <a:rPr lang="en-GB" sz="3800" b="0" i="0" u="none" strike="noStrike" cap="none" dirty="0">
                <a:solidFill>
                  <a:srgbClr val="16264D"/>
                </a:solidFill>
                <a:latin typeface="Roboto Black"/>
                <a:ea typeface="Roboto Black"/>
                <a:cs typeface="Roboto Black"/>
                <a:sym typeface="Roboto Black"/>
              </a:rPr>
              <a:t>“An algorithm is a sequence of steps (rules) to solve a problem. Must be finite and solves the problem”</a:t>
            </a:r>
            <a:endParaRPr sz="3800" b="0" i="0" u="none" strike="noStrike" cap="none" dirty="0">
              <a:solidFill>
                <a:srgbClr val="16264D"/>
              </a:solidFill>
              <a:latin typeface="Roboto Black"/>
              <a:ea typeface="Roboto Black"/>
              <a:cs typeface="Roboto Black"/>
              <a:sym typeface="Roboto Black"/>
            </a:endParaRPr>
          </a:p>
          <a:p>
            <a:pPr marL="914400" marR="0" lvl="0" indent="0" algn="l" rtl="0">
              <a:lnSpc>
                <a:spcPct val="115000"/>
              </a:lnSpc>
              <a:spcBef>
                <a:spcPts val="0"/>
              </a:spcBef>
              <a:spcAft>
                <a:spcPts val="0"/>
              </a:spcAft>
              <a:buClr>
                <a:srgbClr val="000000"/>
              </a:buClr>
              <a:buSzPts val="2600"/>
              <a:buFont typeface="Arial"/>
              <a:buNone/>
            </a:pPr>
            <a:endParaRPr sz="2600" b="0" i="0" u="none" strike="noStrike" cap="none" dirty="0">
              <a:solidFill>
                <a:srgbClr val="16264D"/>
              </a:solidFill>
              <a:latin typeface="Roboto Black"/>
              <a:ea typeface="Roboto Black"/>
              <a:cs typeface="Roboto Black"/>
              <a:sym typeface="Roboto Black"/>
            </a:endParaRPr>
          </a:p>
        </p:txBody>
      </p:sp>
      <p:sp>
        <p:nvSpPr>
          <p:cNvPr id="198" name="Google Shape;198;g8c27027af1_0_64"/>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Algorithms</a:t>
            </a:r>
            <a:endParaRPr sz="4000" b="0" i="0" u="none" strike="noStrike" cap="none">
              <a:solidFill>
                <a:srgbClr val="FFFFFF"/>
              </a:solidFill>
              <a:latin typeface="Roboto Black"/>
              <a:ea typeface="Roboto Black"/>
              <a:cs typeface="Roboto Black"/>
              <a:sym typeface="Roboto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g8c27027af1_0_69"/>
          <p:cNvSpPr txBox="1"/>
          <p:nvPr/>
        </p:nvSpPr>
        <p:spPr>
          <a:xfrm>
            <a:off x="629100" y="1902275"/>
            <a:ext cx="4463100" cy="4702500"/>
          </a:xfrm>
          <a:prstGeom prst="rect">
            <a:avLst/>
          </a:prstGeom>
          <a:noFill/>
          <a:ln>
            <a:noFill/>
          </a:ln>
        </p:spPr>
        <p:txBody>
          <a:bodyPr spcFirstLastPara="1" wrap="square" lIns="108725" tIns="54325" rIns="108725" bIns="54325" anchor="t" anchorCtr="0">
            <a:noAutofit/>
          </a:bodyPr>
          <a:lstStyle/>
          <a:p>
            <a:pPr marL="45720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600"/>
              <a:buFont typeface="Arial"/>
              <a:buNone/>
            </a:pPr>
            <a:r>
              <a:rPr lang="en-GB" sz="2600" b="0" i="0" u="none" strike="noStrike" cap="none">
                <a:solidFill>
                  <a:srgbClr val="16264D"/>
                </a:solidFill>
                <a:latin typeface="Roboto Black"/>
                <a:ea typeface="Roboto Black"/>
                <a:cs typeface="Roboto Black"/>
                <a:sym typeface="Roboto Black"/>
              </a:rPr>
              <a:t>Algorithm:</a:t>
            </a:r>
            <a:endParaRPr sz="2600" b="0" i="0" u="none" strike="noStrike" cap="none">
              <a:solidFill>
                <a:srgbClr val="16264D"/>
              </a:solidFill>
              <a:latin typeface="Roboto Black"/>
              <a:ea typeface="Roboto Black"/>
              <a:cs typeface="Roboto Black"/>
              <a:sym typeface="Roboto Black"/>
            </a:endParaRPr>
          </a:p>
          <a:p>
            <a:pPr marL="457200" marR="0" lvl="0" indent="-393700" algn="l" rtl="0">
              <a:lnSpc>
                <a:spcPct val="150000"/>
              </a:lnSpc>
              <a:spcBef>
                <a:spcPts val="0"/>
              </a:spcBef>
              <a:spcAft>
                <a:spcPts val="0"/>
              </a:spcAft>
              <a:buClr>
                <a:srgbClr val="CC0000"/>
              </a:buClr>
              <a:buSzPts val="2600"/>
              <a:buFont typeface="Roboto Black"/>
              <a:buChar char="●"/>
            </a:pPr>
            <a:r>
              <a:rPr lang="en-GB" sz="2600" b="0" i="0" u="none" strike="noStrike" cap="none">
                <a:solidFill>
                  <a:srgbClr val="CC0000"/>
                </a:solidFill>
                <a:latin typeface="Roboto Black"/>
                <a:ea typeface="Roboto Black"/>
                <a:cs typeface="Roboto Black"/>
                <a:sym typeface="Roboto Black"/>
              </a:rPr>
              <a:t>Multiply data by 5</a:t>
            </a:r>
            <a:endParaRPr sz="2600" b="0" i="0" u="none" strike="noStrike" cap="none">
              <a:solidFill>
                <a:srgbClr val="CC0000"/>
              </a:solidFill>
              <a:latin typeface="Roboto Black"/>
              <a:ea typeface="Roboto Black"/>
              <a:cs typeface="Roboto Black"/>
              <a:sym typeface="Roboto Black"/>
            </a:endParaRPr>
          </a:p>
          <a:p>
            <a:pPr marL="457200" marR="0" lvl="0" indent="-393700" algn="l" rtl="0">
              <a:lnSpc>
                <a:spcPct val="150000"/>
              </a:lnSpc>
              <a:spcBef>
                <a:spcPts val="0"/>
              </a:spcBef>
              <a:spcAft>
                <a:spcPts val="0"/>
              </a:spcAft>
              <a:buClr>
                <a:srgbClr val="CC0000"/>
              </a:buClr>
              <a:buSzPts val="2600"/>
              <a:buFont typeface="Roboto Black"/>
              <a:buChar char="●"/>
            </a:pPr>
            <a:r>
              <a:rPr lang="en-GB" sz="2600" b="0" i="0" u="none" strike="noStrike" cap="none">
                <a:solidFill>
                  <a:srgbClr val="CC0000"/>
                </a:solidFill>
                <a:latin typeface="Roboto Black"/>
                <a:ea typeface="Roboto Black"/>
                <a:cs typeface="Roboto Black"/>
                <a:sym typeface="Roboto Black"/>
              </a:rPr>
              <a:t>Add 7</a:t>
            </a:r>
            <a:endParaRPr sz="2600" b="0" i="0" u="none" strike="noStrike" cap="none">
              <a:solidFill>
                <a:srgbClr val="CC0000"/>
              </a:solidFill>
              <a:latin typeface="Roboto Black"/>
              <a:ea typeface="Roboto Black"/>
              <a:cs typeface="Roboto Black"/>
              <a:sym typeface="Roboto Black"/>
            </a:endParaRPr>
          </a:p>
          <a:p>
            <a:pPr marL="457200" marR="0" lvl="0" indent="0" algn="l" rtl="0">
              <a:lnSpc>
                <a:spcPct val="150000"/>
              </a:lnSpc>
              <a:spcBef>
                <a:spcPts val="0"/>
              </a:spcBef>
              <a:spcAft>
                <a:spcPts val="0"/>
              </a:spcAft>
              <a:buClr>
                <a:srgbClr val="000000"/>
              </a:buClr>
              <a:buSzPts val="2600"/>
              <a:buFont typeface="Arial"/>
              <a:buNone/>
            </a:pPr>
            <a:endParaRPr sz="2600" b="0" i="0" u="none" strike="noStrike" cap="none">
              <a:solidFill>
                <a:srgbClr val="CC0000"/>
              </a:solidFill>
              <a:latin typeface="Roboto Black"/>
              <a:ea typeface="Roboto Black"/>
              <a:cs typeface="Roboto Black"/>
              <a:sym typeface="Roboto Black"/>
            </a:endParaRPr>
          </a:p>
        </p:txBody>
      </p:sp>
      <p:sp>
        <p:nvSpPr>
          <p:cNvPr id="204" name="Google Shape;204;g8c27027af1_0_69"/>
          <p:cNvSpPr txBox="1"/>
          <p:nvPr/>
        </p:nvSpPr>
        <p:spPr>
          <a:xfrm>
            <a:off x="0" y="0"/>
            <a:ext cx="70077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Algorithm</a:t>
            </a:r>
            <a:endParaRPr sz="4000" b="0" i="0" u="none" strike="noStrike" cap="none">
              <a:solidFill>
                <a:schemeClr val="lt1"/>
              </a:solidFill>
              <a:latin typeface="Roboto Black"/>
              <a:ea typeface="Roboto Black"/>
              <a:cs typeface="Roboto Black"/>
              <a:sym typeface="Roboto Black"/>
            </a:endParaRPr>
          </a:p>
        </p:txBody>
      </p:sp>
      <p:sp>
        <p:nvSpPr>
          <p:cNvPr id="205" name="Google Shape;205;g8c27027af1_0_69"/>
          <p:cNvSpPr txBox="1"/>
          <p:nvPr/>
        </p:nvSpPr>
        <p:spPr>
          <a:xfrm>
            <a:off x="7385500" y="2066750"/>
            <a:ext cx="4463100" cy="1599000"/>
          </a:xfrm>
          <a:prstGeom prst="rect">
            <a:avLst/>
          </a:prstGeom>
          <a:noFill/>
          <a:ln>
            <a:noFill/>
          </a:ln>
        </p:spPr>
        <p:txBody>
          <a:bodyPr spcFirstLastPara="1" wrap="square" lIns="108725" tIns="54325" rIns="108725" bIns="54325" anchor="t" anchorCtr="0">
            <a:noAutofit/>
          </a:bodyPr>
          <a:lstStyle/>
          <a:p>
            <a:pPr marL="45720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600"/>
              <a:buFont typeface="Arial"/>
              <a:buNone/>
            </a:pPr>
            <a:r>
              <a:rPr lang="en-GB" sz="2600" b="0" i="0" u="none" strike="noStrike" cap="none" dirty="0">
                <a:solidFill>
                  <a:srgbClr val="16264D"/>
                </a:solidFill>
                <a:latin typeface="Roboto Black"/>
                <a:ea typeface="Roboto Black"/>
                <a:cs typeface="Roboto Black"/>
                <a:sym typeface="Roboto Black"/>
              </a:rPr>
              <a:t>Equation:</a:t>
            </a:r>
            <a:endParaRPr sz="2600" b="0" i="0" u="none" strike="noStrike" cap="none" dirty="0">
              <a:solidFill>
                <a:srgbClr val="16264D"/>
              </a:solidFill>
              <a:latin typeface="Roboto Black"/>
              <a:ea typeface="Roboto Black"/>
              <a:cs typeface="Roboto Black"/>
              <a:sym typeface="Roboto Black"/>
            </a:endParaRPr>
          </a:p>
          <a:p>
            <a:pPr marL="0" marR="0" lvl="0" indent="0" algn="l" rtl="0">
              <a:lnSpc>
                <a:spcPct val="150000"/>
              </a:lnSpc>
              <a:spcBef>
                <a:spcPts val="0"/>
              </a:spcBef>
              <a:spcAft>
                <a:spcPts val="0"/>
              </a:spcAft>
              <a:buClr>
                <a:srgbClr val="000000"/>
              </a:buClr>
              <a:buSzPts val="2600"/>
              <a:buFont typeface="Arial"/>
              <a:buNone/>
            </a:pPr>
            <a:r>
              <a:rPr lang="en-GB" sz="2600" b="0" i="0" u="none" strike="noStrike" cap="none" dirty="0">
                <a:solidFill>
                  <a:srgbClr val="16264D"/>
                </a:solidFill>
                <a:latin typeface="Roboto Black"/>
                <a:ea typeface="Roboto Black"/>
                <a:cs typeface="Roboto Black"/>
                <a:sym typeface="Roboto Black"/>
              </a:rPr>
              <a:t>Answer = 5 * data + 7</a:t>
            </a:r>
            <a:endParaRPr sz="2600" b="0" i="0" u="none" strike="noStrike" cap="none" dirty="0">
              <a:solidFill>
                <a:srgbClr val="16264D"/>
              </a:solidFill>
              <a:latin typeface="Roboto Black"/>
              <a:ea typeface="Roboto Black"/>
              <a:cs typeface="Roboto Black"/>
              <a:sym typeface="Roboto Black"/>
            </a:endParaRPr>
          </a:p>
          <a:p>
            <a:pPr marL="0" marR="0" lvl="0" indent="0" algn="l" rtl="0">
              <a:lnSpc>
                <a:spcPct val="150000"/>
              </a:lnSpc>
              <a:spcBef>
                <a:spcPts val="0"/>
              </a:spcBef>
              <a:spcAft>
                <a:spcPts val="0"/>
              </a:spcAft>
              <a:buClr>
                <a:srgbClr val="000000"/>
              </a:buClr>
              <a:buSzPts val="2600"/>
              <a:buFont typeface="Arial"/>
              <a:buNone/>
            </a:pPr>
            <a:r>
              <a:rPr lang="en-GB" sz="2600" b="0" i="0" u="none" strike="noStrike" cap="none" dirty="0">
                <a:solidFill>
                  <a:srgbClr val="16264D"/>
                </a:solidFill>
                <a:latin typeface="Roboto Black"/>
                <a:ea typeface="Roboto Black"/>
                <a:cs typeface="Roboto Black"/>
                <a:sym typeface="Roboto Black"/>
              </a:rPr>
              <a:t>   	</a:t>
            </a:r>
            <a:r>
              <a:rPr lang="en-GB" sz="2600" b="0" i="1" u="none" strike="noStrike" cap="none" dirty="0">
                <a:solidFill>
                  <a:srgbClr val="16264D"/>
                </a:solidFill>
                <a:latin typeface="Roboto Black"/>
                <a:ea typeface="Roboto Black"/>
                <a:cs typeface="Roboto Black"/>
                <a:sym typeface="Roboto Black"/>
              </a:rPr>
              <a:t>y     =  mx + b</a:t>
            </a:r>
            <a:endParaRPr sz="2600" b="0" i="0" u="none" strike="noStrike" cap="none" dirty="0">
              <a:solidFill>
                <a:srgbClr val="16264D"/>
              </a:solidFill>
              <a:latin typeface="Roboto Black"/>
              <a:ea typeface="Roboto Black"/>
              <a:cs typeface="Roboto Black"/>
              <a:sym typeface="Roboto Black"/>
            </a:endParaRPr>
          </a:p>
        </p:txBody>
      </p:sp>
      <p:pic>
        <p:nvPicPr>
          <p:cNvPr id="206" name="Google Shape;206;g8c27027af1_0_69"/>
          <p:cNvPicPr preferRelativeResize="0"/>
          <p:nvPr/>
        </p:nvPicPr>
        <p:blipFill rotWithShape="1">
          <a:blip r:embed="rId3">
            <a:alphaModFix/>
          </a:blip>
          <a:srcRect/>
          <a:stretch/>
        </p:blipFill>
        <p:spPr>
          <a:xfrm>
            <a:off x="8478900" y="4517050"/>
            <a:ext cx="1236575" cy="2087725"/>
          </a:xfrm>
          <a:prstGeom prst="rect">
            <a:avLst/>
          </a:prstGeom>
          <a:noFill/>
          <a:ln>
            <a:noFill/>
          </a:ln>
        </p:spPr>
      </p:pic>
      <p:pic>
        <p:nvPicPr>
          <p:cNvPr id="207" name="Google Shape;207;g8c27027af1_0_69"/>
          <p:cNvPicPr preferRelativeResize="0"/>
          <p:nvPr/>
        </p:nvPicPr>
        <p:blipFill rotWithShape="1">
          <a:blip r:embed="rId4">
            <a:alphaModFix/>
          </a:blip>
          <a:srcRect/>
          <a:stretch/>
        </p:blipFill>
        <p:spPr>
          <a:xfrm>
            <a:off x="926600" y="4465200"/>
            <a:ext cx="1982350" cy="1982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16264D"/>
        </a:solidFill>
        <a:effectLst/>
      </p:bgPr>
    </p:bg>
    <p:spTree>
      <p:nvGrpSpPr>
        <p:cNvPr id="1" name="Shape 211"/>
        <p:cNvGrpSpPr/>
        <p:nvPr/>
      </p:nvGrpSpPr>
      <p:grpSpPr>
        <a:xfrm>
          <a:off x="0" y="0"/>
          <a:ext cx="0" cy="0"/>
          <a:chOff x="0" y="0"/>
          <a:chExt cx="0" cy="0"/>
        </a:xfrm>
      </p:grpSpPr>
      <p:pic>
        <p:nvPicPr>
          <p:cNvPr id="212" name="Google Shape;212;g8c27027af1_0_77" descr="WH_logo_horizontal_white[1].png"/>
          <p:cNvPicPr preferRelativeResize="0"/>
          <p:nvPr/>
        </p:nvPicPr>
        <p:blipFill rotWithShape="1">
          <a:blip r:embed="rId3">
            <a:alphaModFix/>
          </a:blip>
          <a:srcRect r="63098"/>
          <a:stretch/>
        </p:blipFill>
        <p:spPr>
          <a:xfrm>
            <a:off x="680700" y="3024184"/>
            <a:ext cx="2284001" cy="1536000"/>
          </a:xfrm>
          <a:prstGeom prst="rect">
            <a:avLst/>
          </a:prstGeom>
          <a:noFill/>
          <a:ln>
            <a:noFill/>
          </a:ln>
        </p:spPr>
      </p:pic>
      <p:sp>
        <p:nvSpPr>
          <p:cNvPr id="213" name="Google Shape;213;g8c27027af1_0_77"/>
          <p:cNvSpPr txBox="1"/>
          <p:nvPr/>
        </p:nvSpPr>
        <p:spPr>
          <a:xfrm>
            <a:off x="1002525" y="4291500"/>
            <a:ext cx="8986500" cy="1043400"/>
          </a:xfrm>
          <a:prstGeom prst="rect">
            <a:avLst/>
          </a:prstGeom>
          <a:noFill/>
          <a:ln>
            <a:noFill/>
          </a:ln>
        </p:spPr>
        <p:txBody>
          <a:bodyPr spcFirstLastPara="1" wrap="square" lIns="45700" tIns="22825" rIns="45700" bIns="22825"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GB" sz="4267" b="0" i="0" u="none" strike="noStrike" cap="none">
                <a:solidFill>
                  <a:srgbClr val="FFFFFF"/>
                </a:solidFill>
                <a:latin typeface="Roboto Black"/>
                <a:ea typeface="Roboto Black"/>
                <a:cs typeface="Roboto Black"/>
                <a:sym typeface="Roboto Black"/>
              </a:rPr>
              <a:t>Activity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ADD97"/>
              </a:buClr>
              <a:buSzPts val="2489"/>
              <a:buFont typeface="Montserrat"/>
              <a:buNone/>
            </a:pPr>
            <a:endParaRPr sz="2489" b="0" i="0" u="none" strike="noStrike" cap="none">
              <a:solidFill>
                <a:srgbClr val="1ADD97"/>
              </a:solidFill>
              <a:latin typeface="Roboto Black"/>
              <a:ea typeface="Roboto Black"/>
              <a:cs typeface="Roboto Black"/>
              <a:sym typeface="Roboto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sp>
        <p:nvSpPr>
          <p:cNvPr id="218" name="Google Shape;218;g8c27027af1_0_82"/>
          <p:cNvSpPr txBox="1"/>
          <p:nvPr/>
        </p:nvSpPr>
        <p:spPr>
          <a:xfrm>
            <a:off x="0" y="0"/>
            <a:ext cx="7007700" cy="7515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Roboto Black"/>
                <a:ea typeface="Roboto Black"/>
                <a:cs typeface="Roboto Black"/>
                <a:sym typeface="Roboto Black"/>
              </a:rPr>
              <a:t>Activity</a:t>
            </a:r>
            <a:endParaRPr sz="4000" b="0" i="0" u="none" strike="noStrike" cap="none">
              <a:solidFill>
                <a:schemeClr val="lt1"/>
              </a:solidFill>
              <a:latin typeface="Roboto Black"/>
              <a:ea typeface="Roboto Black"/>
              <a:cs typeface="Roboto Black"/>
              <a:sym typeface="Roboto Black"/>
            </a:endParaRPr>
          </a:p>
        </p:txBody>
      </p:sp>
      <p:pic>
        <p:nvPicPr>
          <p:cNvPr id="219" name="Google Shape;219;g8c27027af1_0_82"/>
          <p:cNvPicPr preferRelativeResize="0"/>
          <p:nvPr/>
        </p:nvPicPr>
        <p:blipFill rotWithShape="1">
          <a:blip r:embed="rId3">
            <a:alphaModFix/>
          </a:blip>
          <a:srcRect/>
          <a:stretch/>
        </p:blipFill>
        <p:spPr>
          <a:xfrm>
            <a:off x="10813800" y="5291196"/>
            <a:ext cx="1143000" cy="1143000"/>
          </a:xfrm>
          <a:prstGeom prst="rect">
            <a:avLst/>
          </a:prstGeom>
          <a:noFill/>
          <a:ln>
            <a:noFill/>
          </a:ln>
        </p:spPr>
      </p:pic>
      <p:sp>
        <p:nvSpPr>
          <p:cNvPr id="220" name="Google Shape;220;g8c27027af1_0_82"/>
          <p:cNvSpPr txBox="1"/>
          <p:nvPr/>
        </p:nvSpPr>
        <p:spPr>
          <a:xfrm>
            <a:off x="10813800" y="6434196"/>
            <a:ext cx="1378200" cy="27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10 minutes</a:t>
            </a:r>
            <a:endParaRPr sz="1600" b="1" i="0" u="none" strike="noStrike" cap="none">
              <a:solidFill>
                <a:srgbClr val="000000"/>
              </a:solidFill>
              <a:latin typeface="Arial"/>
              <a:ea typeface="Arial"/>
              <a:cs typeface="Arial"/>
              <a:sym typeface="Arial"/>
            </a:endParaRPr>
          </a:p>
        </p:txBody>
      </p:sp>
      <p:sp>
        <p:nvSpPr>
          <p:cNvPr id="221" name="Google Shape;221;g8c27027af1_0_82"/>
          <p:cNvSpPr txBox="1"/>
          <p:nvPr/>
        </p:nvSpPr>
        <p:spPr>
          <a:xfrm>
            <a:off x="314450" y="1983650"/>
            <a:ext cx="10450500" cy="42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000000"/>
                </a:solidFill>
                <a:latin typeface="Roboto Mono"/>
                <a:ea typeface="Roboto Mono"/>
                <a:cs typeface="Roboto Mono"/>
                <a:sym typeface="Roboto Mono"/>
              </a:rPr>
              <a:t>Let's say we are a real estate agent looking to price a house using only its </a:t>
            </a:r>
            <a:r>
              <a:rPr lang="en-GB" sz="2000" b="1" i="0" u="none" strike="noStrike" cap="none" dirty="0">
                <a:solidFill>
                  <a:srgbClr val="000000"/>
                </a:solidFill>
                <a:latin typeface="Roboto Mono"/>
                <a:ea typeface="Roboto Mono"/>
                <a:cs typeface="Roboto Mono"/>
                <a:sym typeface="Roboto Mono"/>
              </a:rPr>
              <a:t>square footage</a:t>
            </a:r>
            <a:r>
              <a:rPr lang="en-GB" sz="2000" b="0" i="0" u="none" strike="noStrike" cap="none" dirty="0">
                <a:solidFill>
                  <a:srgbClr val="000000"/>
                </a:solidFill>
                <a:latin typeface="Roboto Mono"/>
                <a:ea typeface="Roboto Mono"/>
                <a:cs typeface="Roboto Mono"/>
                <a:sym typeface="Roboto Mono"/>
              </a:rPr>
              <a:t>. We know there are other features that can highly influence this outcome, but we are only focusing on square footage for now. </a:t>
            </a:r>
            <a:r>
              <a:rPr lang="en-GB" sz="2000" b="1" i="0" u="none" strike="noStrike" cap="none" dirty="0">
                <a:solidFill>
                  <a:srgbClr val="000000"/>
                </a:solidFill>
                <a:latin typeface="Roboto Mono"/>
                <a:ea typeface="Roboto Mono"/>
                <a:cs typeface="Roboto Mono"/>
                <a:sym typeface="Roboto Mono"/>
              </a:rPr>
              <a:t>We know that, as square footage increases, so does price</a:t>
            </a:r>
            <a:r>
              <a:rPr lang="en-GB" sz="2000" b="0" i="0" u="none" strike="noStrike" cap="none" dirty="0">
                <a:solidFill>
                  <a:srgbClr val="000000"/>
                </a:solidFill>
                <a:latin typeface="Roboto Mono"/>
                <a:ea typeface="Roboto Mono"/>
                <a:cs typeface="Roboto Mono"/>
                <a:sym typeface="Roboto Mono"/>
              </a:rPr>
              <a:t>.</a:t>
            </a:r>
            <a:endParaRPr sz="2000" b="0" i="0" u="none" strike="noStrike" cap="none" dirty="0">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000000"/>
                </a:solidFill>
                <a:latin typeface="Roboto Mono"/>
                <a:ea typeface="Roboto Mono"/>
                <a:cs typeface="Roboto Mono"/>
                <a:sym typeface="Roboto Mono"/>
              </a:rPr>
              <a:t>Recently, we sold a house whose </a:t>
            </a:r>
            <a:r>
              <a:rPr lang="en-GB" sz="2000" b="1" i="0" u="none" strike="noStrike" cap="none" dirty="0">
                <a:solidFill>
                  <a:srgbClr val="000000"/>
                </a:solidFill>
                <a:latin typeface="Roboto Mono"/>
                <a:ea typeface="Roboto Mono"/>
                <a:cs typeface="Roboto Mono"/>
                <a:sym typeface="Roboto Mono"/>
              </a:rPr>
              <a:t>square footage was 2,500</a:t>
            </a:r>
            <a:r>
              <a:rPr lang="en-GB" sz="2000" b="0" i="0" u="none" strike="noStrike" cap="none" dirty="0">
                <a:solidFill>
                  <a:srgbClr val="000000"/>
                </a:solidFill>
                <a:latin typeface="Roboto Mono"/>
                <a:ea typeface="Roboto Mono"/>
                <a:cs typeface="Roboto Mono"/>
                <a:sym typeface="Roboto Mono"/>
              </a:rPr>
              <a:t> for about </a:t>
            </a:r>
            <a:r>
              <a:rPr lang="en-GB" sz="2000" b="1" i="0" u="none" strike="noStrike" cap="none" dirty="0">
                <a:solidFill>
                  <a:srgbClr val="000000"/>
                </a:solidFill>
                <a:latin typeface="Roboto Mono"/>
                <a:ea typeface="Roboto Mono"/>
                <a:cs typeface="Roboto Mono"/>
                <a:sym typeface="Roboto Mono"/>
              </a:rPr>
              <a:t>£285,000</a:t>
            </a:r>
            <a:r>
              <a:rPr lang="en-GB" sz="2000" b="0" i="0" u="none" strike="noStrike" cap="none" dirty="0">
                <a:solidFill>
                  <a:srgbClr val="000000"/>
                </a:solidFill>
                <a:latin typeface="Roboto Mono"/>
                <a:ea typeface="Roboto Mono"/>
                <a:cs typeface="Roboto Mono"/>
                <a:sym typeface="Roboto Mono"/>
              </a:rPr>
              <a:t> and adde</a:t>
            </a:r>
            <a:r>
              <a:rPr lang="en-GB" sz="2000" dirty="0">
                <a:latin typeface="Roboto Mono"/>
                <a:ea typeface="Roboto Mono"/>
                <a:cs typeface="Roboto Mono"/>
                <a:sym typeface="Roboto Mono"/>
              </a:rPr>
              <a:t>d</a:t>
            </a:r>
            <a:r>
              <a:rPr lang="en-GB" sz="2000" b="0" i="0" u="none" strike="noStrike" cap="none" dirty="0">
                <a:solidFill>
                  <a:srgbClr val="000000"/>
                </a:solidFill>
                <a:latin typeface="Roboto Mono"/>
                <a:ea typeface="Roboto Mono"/>
                <a:cs typeface="Roboto Mono"/>
                <a:sym typeface="Roboto Mono"/>
              </a:rPr>
              <a:t> an additional </a:t>
            </a:r>
            <a:r>
              <a:rPr lang="en-GB" sz="2000" b="1" i="0" u="none" strike="noStrike" cap="none" dirty="0">
                <a:solidFill>
                  <a:srgbClr val="000000"/>
                </a:solidFill>
                <a:latin typeface="Roboto Mono"/>
                <a:ea typeface="Roboto Mono"/>
                <a:cs typeface="Roboto Mono"/>
                <a:sym typeface="Roboto Mono"/>
              </a:rPr>
              <a:t>£10,000</a:t>
            </a:r>
            <a:r>
              <a:rPr lang="en-GB" sz="2000" b="0" i="0" u="none" strike="noStrike" cap="none" dirty="0">
                <a:solidFill>
                  <a:srgbClr val="000000"/>
                </a:solidFill>
                <a:latin typeface="Roboto Mono"/>
                <a:ea typeface="Roboto Mono"/>
                <a:cs typeface="Roboto Mono"/>
                <a:sym typeface="Roboto Mono"/>
              </a:rPr>
              <a:t> for stamp duties. Based on this information:</a:t>
            </a:r>
            <a:endParaRPr sz="2000" b="0" i="0" u="none" strike="noStrike" cap="none" dirty="0">
              <a:solidFill>
                <a:srgbClr val="000000"/>
              </a:solidFill>
              <a:latin typeface="Roboto Mono"/>
              <a:ea typeface="Roboto Mono"/>
              <a:cs typeface="Roboto Mono"/>
              <a:sym typeface="Roboto Mono"/>
            </a:endParaRPr>
          </a:p>
          <a:p>
            <a:pPr marL="457200" marR="0" lvl="0" indent="-355600" algn="l" rtl="0">
              <a:lnSpc>
                <a:spcPct val="100000"/>
              </a:lnSpc>
              <a:spcBef>
                <a:spcPts val="0"/>
              </a:spcBef>
              <a:spcAft>
                <a:spcPts val="0"/>
              </a:spcAft>
              <a:buClr>
                <a:srgbClr val="000000"/>
              </a:buClr>
              <a:buSzPts val="2000"/>
              <a:buFont typeface="Roboto Mono"/>
              <a:buAutoNum type="arabicPeriod"/>
            </a:pPr>
            <a:r>
              <a:rPr lang="en-GB" sz="2000" b="0" i="0" u="none" strike="noStrike" cap="none" dirty="0">
                <a:solidFill>
                  <a:srgbClr val="000000"/>
                </a:solidFill>
                <a:latin typeface="Roboto Mono"/>
                <a:ea typeface="Roboto Mono"/>
                <a:cs typeface="Roboto Mono"/>
                <a:sym typeface="Roboto Mono"/>
              </a:rPr>
              <a:t>Generate an equation for house price using the square footage and stamp duties</a:t>
            </a:r>
            <a:endParaRPr sz="2000" b="0" i="0" u="none" strike="noStrike" cap="none" dirty="0">
              <a:solidFill>
                <a:srgbClr val="000000"/>
              </a:solidFill>
              <a:latin typeface="Roboto Mono"/>
              <a:ea typeface="Roboto Mono"/>
              <a:cs typeface="Roboto Mono"/>
              <a:sym typeface="Roboto Mono"/>
            </a:endParaRPr>
          </a:p>
          <a:p>
            <a:pPr marL="457200" marR="0" lvl="0" indent="-355600" algn="l" rtl="0">
              <a:lnSpc>
                <a:spcPct val="100000"/>
              </a:lnSpc>
              <a:spcBef>
                <a:spcPts val="0"/>
              </a:spcBef>
              <a:spcAft>
                <a:spcPts val="0"/>
              </a:spcAft>
              <a:buClr>
                <a:srgbClr val="000000"/>
              </a:buClr>
              <a:buSzPts val="2000"/>
              <a:buFont typeface="Roboto Mono"/>
              <a:buAutoNum type="arabicPeriod"/>
            </a:pPr>
            <a:r>
              <a:rPr lang="en-GB" sz="2000" b="0" i="0" u="none" strike="noStrike" cap="none" dirty="0">
                <a:solidFill>
                  <a:srgbClr val="000000"/>
                </a:solidFill>
                <a:latin typeface="Roboto Mono"/>
                <a:ea typeface="Roboto Mono"/>
                <a:cs typeface="Roboto Mono"/>
                <a:sym typeface="Roboto Mono"/>
              </a:rPr>
              <a:t>Generate an algorithm for a computer to compute price of a house given this information</a:t>
            </a:r>
            <a:endParaRPr sz="2000" b="0" i="0" u="none" strike="noStrike" cap="none" dirty="0">
              <a:solidFill>
                <a:srgbClr val="000000"/>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264D"/>
        </a:solidFill>
        <a:effectLst/>
      </p:bgPr>
    </p:bg>
    <p:spTree>
      <p:nvGrpSpPr>
        <p:cNvPr id="1" name="Shape 40"/>
        <p:cNvGrpSpPr/>
        <p:nvPr/>
      </p:nvGrpSpPr>
      <p:grpSpPr>
        <a:xfrm>
          <a:off x="0" y="0"/>
          <a:ext cx="0" cy="0"/>
          <a:chOff x="0" y="0"/>
          <a:chExt cx="0" cy="0"/>
        </a:xfrm>
      </p:grpSpPr>
      <p:pic>
        <p:nvPicPr>
          <p:cNvPr id="41" name="Google Shape;41;p1" descr="WH_logo_horizontal_white[1].png"/>
          <p:cNvPicPr preferRelativeResize="0"/>
          <p:nvPr/>
        </p:nvPicPr>
        <p:blipFill rotWithShape="1">
          <a:blip r:embed="rId3">
            <a:alphaModFix/>
          </a:blip>
          <a:srcRect r="63098"/>
          <a:stretch/>
        </p:blipFill>
        <p:spPr>
          <a:xfrm>
            <a:off x="680700" y="3024184"/>
            <a:ext cx="2284000" cy="1536000"/>
          </a:xfrm>
          <a:prstGeom prst="rect">
            <a:avLst/>
          </a:prstGeom>
          <a:noFill/>
          <a:ln>
            <a:noFill/>
          </a:ln>
        </p:spPr>
      </p:pic>
      <p:sp>
        <p:nvSpPr>
          <p:cNvPr id="42" name="Google Shape;42;p1"/>
          <p:cNvSpPr txBox="1"/>
          <p:nvPr/>
        </p:nvSpPr>
        <p:spPr>
          <a:xfrm>
            <a:off x="1002535" y="4291500"/>
            <a:ext cx="8986400" cy="1523600"/>
          </a:xfrm>
          <a:prstGeom prst="rect">
            <a:avLst/>
          </a:prstGeom>
          <a:noFill/>
          <a:ln>
            <a:noFill/>
          </a:ln>
        </p:spPr>
        <p:txBody>
          <a:bodyPr spcFirstLastPara="1" wrap="square" lIns="45700" tIns="22825" rIns="45700" bIns="22825"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GB" sz="4267" b="0" i="0" u="none" strike="noStrike" cap="none">
                <a:solidFill>
                  <a:srgbClr val="FFFFFF"/>
                </a:solidFill>
                <a:latin typeface="Roboto Black"/>
                <a:ea typeface="Roboto Black"/>
                <a:cs typeface="Roboto Black"/>
                <a:sym typeface="Roboto Black"/>
              </a:rPr>
              <a:t>What is Data Science?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ADD97"/>
              </a:buClr>
              <a:buSzPts val="2489"/>
              <a:buFont typeface="Montserrat"/>
              <a:buNone/>
            </a:pPr>
            <a:endParaRPr sz="2489" b="0" i="0" u="none" strike="noStrike" cap="none">
              <a:solidFill>
                <a:srgbClr val="1ADD97"/>
              </a:solidFill>
              <a:latin typeface="Roboto Black"/>
              <a:ea typeface="Roboto Black"/>
              <a:cs typeface="Roboto Black"/>
              <a:sym typeface="Roboto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25"/>
        <p:cNvGrpSpPr/>
        <p:nvPr/>
      </p:nvGrpSpPr>
      <p:grpSpPr>
        <a:xfrm>
          <a:off x="0" y="0"/>
          <a:ext cx="0" cy="0"/>
          <a:chOff x="0" y="0"/>
          <a:chExt cx="0" cy="0"/>
        </a:xfrm>
      </p:grpSpPr>
      <p:sp>
        <p:nvSpPr>
          <p:cNvPr id="226" name="Google Shape;226;g9a51f0fa9f_1_16"/>
          <p:cNvSpPr txBox="1"/>
          <p:nvPr/>
        </p:nvSpPr>
        <p:spPr>
          <a:xfrm>
            <a:off x="0" y="0"/>
            <a:ext cx="7007700" cy="7515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a:solidFill>
                  <a:schemeClr val="lt1"/>
                </a:solidFill>
                <a:latin typeface="Roboto Black"/>
                <a:ea typeface="Roboto Black"/>
                <a:cs typeface="Roboto Black"/>
                <a:sym typeface="Roboto Black"/>
              </a:rPr>
              <a:t>Solution</a:t>
            </a:r>
            <a:endParaRPr sz="4000" b="0" i="0" u="none" strike="noStrike" cap="none">
              <a:solidFill>
                <a:schemeClr val="lt1"/>
              </a:solidFill>
              <a:latin typeface="Roboto Black"/>
              <a:ea typeface="Roboto Black"/>
              <a:cs typeface="Roboto Black"/>
              <a:sym typeface="Roboto Black"/>
            </a:endParaRPr>
          </a:p>
        </p:txBody>
      </p:sp>
      <p:sp>
        <p:nvSpPr>
          <p:cNvPr id="227" name="Google Shape;227;g9a51f0fa9f_1_16"/>
          <p:cNvSpPr txBox="1"/>
          <p:nvPr/>
        </p:nvSpPr>
        <p:spPr>
          <a:xfrm>
            <a:off x="242100" y="2295375"/>
            <a:ext cx="11707800" cy="42120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rgbClr val="000000"/>
              </a:buClr>
              <a:buSzPts val="1700"/>
              <a:buChar char="●"/>
            </a:pPr>
            <a:r>
              <a:rPr lang="en-GB" sz="2000" dirty="0"/>
              <a:t>From the information given we work out that this is a linear model. I.e. the dependent variable (price) increases as the independent variable (sq. footage) increases. </a:t>
            </a:r>
            <a:endParaRPr sz="2000" dirty="0"/>
          </a:p>
          <a:p>
            <a:pPr marL="457200" marR="0" lvl="0" indent="0" algn="l" rtl="0">
              <a:lnSpc>
                <a:spcPct val="100000"/>
              </a:lnSpc>
              <a:spcBef>
                <a:spcPts val="0"/>
              </a:spcBef>
              <a:spcAft>
                <a:spcPts val="0"/>
              </a:spcAft>
              <a:buNone/>
            </a:pPr>
            <a:endParaRPr sz="2000" dirty="0"/>
          </a:p>
          <a:p>
            <a:pPr marL="457200" marR="0" lvl="0" indent="-336550" algn="l" rtl="0">
              <a:lnSpc>
                <a:spcPct val="100000"/>
              </a:lnSpc>
              <a:spcBef>
                <a:spcPts val="0"/>
              </a:spcBef>
              <a:spcAft>
                <a:spcPts val="0"/>
              </a:spcAft>
              <a:buClr>
                <a:srgbClr val="000000"/>
              </a:buClr>
              <a:buSzPts val="1700"/>
              <a:buChar char="●"/>
            </a:pPr>
            <a:r>
              <a:rPr lang="en-GB" sz="2000" dirty="0"/>
              <a:t>The general equation for a linear models is:</a:t>
            </a:r>
            <a:endParaRPr sz="2000" dirty="0"/>
          </a:p>
          <a:p>
            <a:pPr marL="0" marR="0" lvl="0" indent="0" algn="l" rtl="0">
              <a:lnSpc>
                <a:spcPct val="100000"/>
              </a:lnSpc>
              <a:spcBef>
                <a:spcPts val="0"/>
              </a:spcBef>
              <a:spcAft>
                <a:spcPts val="0"/>
              </a:spcAft>
              <a:buNone/>
            </a:pPr>
            <a:endParaRPr sz="2000" dirty="0"/>
          </a:p>
          <a:p>
            <a:pPr marL="457200" marR="0" lvl="0" indent="-336550" algn="l" rtl="0">
              <a:lnSpc>
                <a:spcPct val="100000"/>
              </a:lnSpc>
              <a:spcBef>
                <a:spcPts val="0"/>
              </a:spcBef>
              <a:spcAft>
                <a:spcPts val="0"/>
              </a:spcAft>
              <a:buClr>
                <a:srgbClr val="000000"/>
              </a:buClr>
              <a:buSzPts val="1700"/>
              <a:buChar char="●"/>
            </a:pPr>
            <a:r>
              <a:rPr lang="en-GB" sz="2000" dirty="0"/>
              <a:t>We know that stamp duty is paid for each sale. That is a constant value. Hence </a:t>
            </a:r>
            <a:r>
              <a:rPr lang="en-GB" sz="2000" i="1" dirty="0"/>
              <a:t>b=10000.</a:t>
            </a:r>
            <a:endParaRPr sz="2000" i="1" dirty="0"/>
          </a:p>
          <a:p>
            <a:pPr marL="457200" marR="0" lvl="0" indent="0" algn="l" rtl="0">
              <a:lnSpc>
                <a:spcPct val="100000"/>
              </a:lnSpc>
              <a:spcBef>
                <a:spcPts val="0"/>
              </a:spcBef>
              <a:spcAft>
                <a:spcPts val="0"/>
              </a:spcAft>
              <a:buNone/>
            </a:pPr>
            <a:endParaRPr sz="2000" i="1" dirty="0"/>
          </a:p>
          <a:p>
            <a:pPr marL="457200" marR="0" lvl="0" indent="-336550" algn="l" rtl="0">
              <a:lnSpc>
                <a:spcPct val="100000"/>
              </a:lnSpc>
              <a:spcBef>
                <a:spcPts val="0"/>
              </a:spcBef>
              <a:spcAft>
                <a:spcPts val="0"/>
              </a:spcAft>
              <a:buSzPts val="1700"/>
              <a:buChar char="●"/>
            </a:pPr>
            <a:r>
              <a:rPr lang="en-GB" sz="2000" dirty="0"/>
              <a:t>We also know that a 2500 sq. footage property was sold for 285000. What is the constant of proportionality in this case? 285000/2500 = 114. Hence </a:t>
            </a:r>
            <a:r>
              <a:rPr lang="en-GB" sz="2000" i="1" dirty="0"/>
              <a:t>m=114.</a:t>
            </a:r>
            <a:endParaRPr sz="2000" i="1" dirty="0"/>
          </a:p>
          <a:p>
            <a:pPr marL="0" marR="0" lvl="0" indent="0" algn="l" rtl="0">
              <a:lnSpc>
                <a:spcPct val="100000"/>
              </a:lnSpc>
              <a:spcBef>
                <a:spcPts val="0"/>
              </a:spcBef>
              <a:spcAft>
                <a:spcPts val="0"/>
              </a:spcAft>
              <a:buNone/>
            </a:pPr>
            <a:endParaRPr sz="2000" dirty="0"/>
          </a:p>
          <a:p>
            <a:pPr marL="457200" marR="0" lvl="0" indent="-336550" algn="l" rtl="0">
              <a:lnSpc>
                <a:spcPct val="100000"/>
              </a:lnSpc>
              <a:spcBef>
                <a:spcPts val="0"/>
              </a:spcBef>
              <a:spcAft>
                <a:spcPts val="0"/>
              </a:spcAft>
              <a:buSzPts val="1700"/>
              <a:buFont typeface="Roboto Mono"/>
              <a:buChar char="●"/>
            </a:pPr>
            <a:r>
              <a:rPr lang="en-GB" sz="2000" dirty="0"/>
              <a:t>Hence our model (i.e. equation) would be: </a:t>
            </a:r>
          </a:p>
          <a:p>
            <a:pPr marL="120650" marR="0" lvl="0" algn="l" rtl="0">
              <a:lnSpc>
                <a:spcPct val="100000"/>
              </a:lnSpc>
              <a:spcBef>
                <a:spcPts val="0"/>
              </a:spcBef>
              <a:spcAft>
                <a:spcPts val="0"/>
              </a:spcAft>
              <a:buSzPts val="1700"/>
            </a:pPr>
            <a:r>
              <a:rPr lang="en-GB" sz="2000" b="1" dirty="0">
                <a:solidFill>
                  <a:schemeClr val="dk1"/>
                </a:solidFill>
              </a:rPr>
              <a:t>		</a:t>
            </a:r>
          </a:p>
          <a:p>
            <a:pPr marL="120650" marR="0" lvl="0" algn="l" rtl="0">
              <a:lnSpc>
                <a:spcPct val="100000"/>
              </a:lnSpc>
              <a:spcBef>
                <a:spcPts val="0"/>
              </a:spcBef>
              <a:spcAft>
                <a:spcPts val="0"/>
              </a:spcAft>
              <a:buSzPts val="1700"/>
            </a:pPr>
            <a:r>
              <a:rPr lang="en-GB" sz="2000" b="1" dirty="0">
                <a:solidFill>
                  <a:schemeClr val="dk1"/>
                </a:solidFill>
              </a:rPr>
              <a:t>		                    </a:t>
            </a:r>
            <a:r>
              <a:rPr lang="en-GB" sz="2800" b="1" dirty="0">
                <a:solidFill>
                  <a:schemeClr val="dk1"/>
                </a:solidFill>
              </a:rPr>
              <a:t>Price = 114*</a:t>
            </a:r>
            <a:r>
              <a:rPr lang="en-GB" sz="2800" b="1" dirty="0" err="1">
                <a:solidFill>
                  <a:schemeClr val="dk1"/>
                </a:solidFill>
              </a:rPr>
              <a:t>sq_footage</a:t>
            </a:r>
            <a:r>
              <a:rPr lang="en-GB" sz="2800" b="1" dirty="0">
                <a:solidFill>
                  <a:schemeClr val="dk1"/>
                </a:solidFill>
              </a:rPr>
              <a:t> + 10000</a:t>
            </a:r>
            <a:endParaRPr sz="3200" b="1" dirty="0"/>
          </a:p>
          <a:p>
            <a:pPr marL="0" marR="0" lvl="0" indent="0" algn="l" rtl="0">
              <a:lnSpc>
                <a:spcPct val="100000"/>
              </a:lnSpc>
              <a:spcBef>
                <a:spcPts val="0"/>
              </a:spcBef>
              <a:spcAft>
                <a:spcPts val="0"/>
              </a:spcAft>
              <a:buNone/>
            </a:pPr>
            <a:endParaRPr sz="2000" i="1" dirty="0"/>
          </a:p>
        </p:txBody>
      </p:sp>
      <p:pic>
        <p:nvPicPr>
          <p:cNvPr id="228" name="Google Shape;228;g9a51f0fa9f_1_16"/>
          <p:cNvPicPr preferRelativeResize="0"/>
          <p:nvPr/>
        </p:nvPicPr>
        <p:blipFill>
          <a:blip r:embed="rId3">
            <a:alphaModFix/>
          </a:blip>
          <a:stretch>
            <a:fillRect/>
          </a:stretch>
        </p:blipFill>
        <p:spPr>
          <a:xfrm>
            <a:off x="5806068" y="3200400"/>
            <a:ext cx="1619250" cy="457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019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g9a51f0fa9f_1_24"/>
          <p:cNvSpPr txBox="1"/>
          <p:nvPr/>
        </p:nvSpPr>
        <p:spPr>
          <a:xfrm>
            <a:off x="707675" y="2412425"/>
            <a:ext cx="11224130" cy="3000000"/>
          </a:xfrm>
          <a:prstGeom prst="rect">
            <a:avLst/>
          </a:prstGeom>
          <a:noFill/>
          <a:ln>
            <a:noFill/>
          </a:ln>
        </p:spPr>
        <p:txBody>
          <a:bodyPr spcFirstLastPara="1" wrap="square" lIns="91425" tIns="91425" rIns="91425" bIns="91425" anchor="ctr" anchorCtr="0">
            <a:noAutofit/>
          </a:bodyPr>
          <a:lstStyle/>
          <a:p>
            <a:pPr marL="736600" marR="279400" lvl="0" indent="-352425" algn="l" rtl="0">
              <a:lnSpc>
                <a:spcPct val="142857"/>
              </a:lnSpc>
              <a:spcBef>
                <a:spcPts val="2200"/>
              </a:spcBef>
              <a:spcAft>
                <a:spcPts val="0"/>
              </a:spcAft>
              <a:buSzPts val="1950"/>
              <a:buChar char="●"/>
            </a:pPr>
            <a:r>
              <a:rPr lang="en-GB" sz="2400" b="1" dirty="0">
                <a:solidFill>
                  <a:srgbClr val="CC0000"/>
                </a:solidFill>
              </a:rPr>
              <a:t>Model building</a:t>
            </a:r>
            <a:r>
              <a:rPr lang="en-GB" sz="2400" dirty="0"/>
              <a:t> would be the task of constructing an actual algorithm.</a:t>
            </a:r>
            <a:endParaRPr sz="2400" dirty="0"/>
          </a:p>
          <a:p>
            <a:pPr marL="1460500" marR="546100" lvl="1" indent="-352425" algn="l" rtl="0">
              <a:lnSpc>
                <a:spcPct val="142857"/>
              </a:lnSpc>
              <a:spcBef>
                <a:spcPts val="0"/>
              </a:spcBef>
              <a:spcAft>
                <a:spcPts val="0"/>
              </a:spcAft>
              <a:buSzPts val="1950"/>
              <a:buChar char="○"/>
            </a:pPr>
            <a:r>
              <a:rPr lang="en-GB" sz="2400" dirty="0"/>
              <a:t>This is the linear model of </a:t>
            </a:r>
            <a:endParaRPr sz="2400" dirty="0"/>
          </a:p>
          <a:p>
            <a:pPr marL="736600" marR="279400" lvl="0" indent="-352425" algn="l" rtl="0">
              <a:lnSpc>
                <a:spcPct val="142857"/>
              </a:lnSpc>
              <a:spcBef>
                <a:spcPts val="0"/>
              </a:spcBef>
              <a:spcAft>
                <a:spcPts val="0"/>
              </a:spcAft>
              <a:buSzPts val="1950"/>
              <a:buChar char="●"/>
            </a:pPr>
            <a:r>
              <a:rPr lang="en-GB" sz="2400" b="1" dirty="0">
                <a:solidFill>
                  <a:srgbClr val="CC0000"/>
                </a:solidFill>
              </a:rPr>
              <a:t>Training</a:t>
            </a:r>
            <a:r>
              <a:rPr lang="en-GB" sz="2400" dirty="0"/>
              <a:t> involves figuring out the coefficient and the Y intercept the model uses for </a:t>
            </a:r>
            <a:r>
              <a:rPr lang="en-GB" sz="2400" i="1" dirty="0"/>
              <a:t>our intended purpose</a:t>
            </a:r>
            <a:r>
              <a:rPr lang="en-GB" sz="2400" dirty="0"/>
              <a:t>. </a:t>
            </a:r>
            <a:endParaRPr sz="2400" dirty="0"/>
          </a:p>
          <a:p>
            <a:pPr marL="1460500" marR="546100" lvl="1" indent="-352425" algn="l" rtl="0">
              <a:lnSpc>
                <a:spcPct val="142857"/>
              </a:lnSpc>
              <a:spcBef>
                <a:spcPts val="0"/>
              </a:spcBef>
              <a:spcAft>
                <a:spcPts val="0"/>
              </a:spcAft>
              <a:buSzPts val="1950"/>
              <a:buChar char="○"/>
            </a:pPr>
            <a:r>
              <a:rPr lang="en-GB" sz="2400" dirty="0"/>
              <a:t>The coefficients uncovered via training were </a:t>
            </a:r>
            <a:r>
              <a:rPr lang="en-GB" sz="2400" b="1" i="1" dirty="0"/>
              <a:t>b=10000</a:t>
            </a:r>
            <a:r>
              <a:rPr lang="en-GB" sz="2400" dirty="0"/>
              <a:t>  and </a:t>
            </a:r>
            <a:r>
              <a:rPr lang="en-GB" sz="2400" i="1" dirty="0"/>
              <a:t>m=114</a:t>
            </a:r>
            <a:endParaRPr sz="2400" i="1" dirty="0"/>
          </a:p>
          <a:p>
            <a:pPr marL="0" marR="546100" lvl="0" indent="0" algn="l" rtl="0">
              <a:lnSpc>
                <a:spcPct val="142857"/>
              </a:lnSpc>
              <a:spcBef>
                <a:spcPts val="2200"/>
              </a:spcBef>
              <a:spcAft>
                <a:spcPts val="0"/>
              </a:spcAft>
              <a:buNone/>
            </a:pPr>
            <a:endParaRPr sz="2400" dirty="0"/>
          </a:p>
        </p:txBody>
      </p:sp>
      <p:sp>
        <p:nvSpPr>
          <p:cNvPr id="235" name="Google Shape;235;g9a51f0fa9f_1_24"/>
          <p:cNvSpPr txBox="1"/>
          <p:nvPr/>
        </p:nvSpPr>
        <p:spPr>
          <a:xfrm>
            <a:off x="0" y="0"/>
            <a:ext cx="5330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dirty="0">
                <a:solidFill>
                  <a:schemeClr val="lt1"/>
                </a:solidFill>
                <a:latin typeface="Roboto Black"/>
                <a:ea typeface="Roboto Black"/>
                <a:cs typeface="Roboto Black"/>
                <a:sym typeface="Roboto Black"/>
              </a:rPr>
              <a:t>D</a:t>
            </a:r>
            <a:r>
              <a:rPr lang="en-GB" sz="4000">
                <a:solidFill>
                  <a:schemeClr val="lt1"/>
                </a:solidFill>
                <a:latin typeface="Roboto Black"/>
                <a:ea typeface="Roboto Black"/>
                <a:cs typeface="Roboto Black"/>
                <a:sym typeface="Roboto Black"/>
              </a:rPr>
              <a:t>efinitions</a:t>
            </a:r>
            <a:endParaRPr sz="4000" dirty="0">
              <a:solidFill>
                <a:schemeClr val="lt1"/>
              </a:solidFill>
              <a:latin typeface="Roboto Black"/>
              <a:ea typeface="Roboto Black"/>
              <a:cs typeface="Roboto Black"/>
              <a:sym typeface="Roboto Black"/>
            </a:endParaRPr>
          </a:p>
        </p:txBody>
      </p:sp>
      <p:pic>
        <p:nvPicPr>
          <p:cNvPr id="236" name="Google Shape;236;g9a51f0fa9f_1_24"/>
          <p:cNvPicPr preferRelativeResize="0"/>
          <p:nvPr/>
        </p:nvPicPr>
        <p:blipFill>
          <a:blip r:embed="rId3">
            <a:alphaModFix/>
          </a:blip>
          <a:stretch>
            <a:fillRect/>
          </a:stretch>
        </p:blipFill>
        <p:spPr>
          <a:xfrm>
            <a:off x="5932195" y="2816004"/>
            <a:ext cx="1859413" cy="657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264D"/>
        </a:solidFill>
        <a:effectLst/>
      </p:bgPr>
    </p:bg>
    <p:spTree>
      <p:nvGrpSpPr>
        <p:cNvPr id="1" name="Shape 254"/>
        <p:cNvGrpSpPr/>
        <p:nvPr/>
      </p:nvGrpSpPr>
      <p:grpSpPr>
        <a:xfrm>
          <a:off x="0" y="0"/>
          <a:ext cx="0" cy="0"/>
          <a:chOff x="0" y="0"/>
          <a:chExt cx="0" cy="0"/>
        </a:xfrm>
      </p:grpSpPr>
      <p:pic>
        <p:nvPicPr>
          <p:cNvPr id="255" name="Google Shape;255;g8c27027af1_0_107" descr="WH_logo_horizontal_white[1].png"/>
          <p:cNvPicPr preferRelativeResize="0"/>
          <p:nvPr/>
        </p:nvPicPr>
        <p:blipFill rotWithShape="1">
          <a:blip r:embed="rId3">
            <a:alphaModFix/>
          </a:blip>
          <a:srcRect r="63098"/>
          <a:stretch/>
        </p:blipFill>
        <p:spPr>
          <a:xfrm>
            <a:off x="680700" y="3024184"/>
            <a:ext cx="2284001" cy="1536000"/>
          </a:xfrm>
          <a:prstGeom prst="rect">
            <a:avLst/>
          </a:prstGeom>
          <a:noFill/>
          <a:ln>
            <a:noFill/>
          </a:ln>
        </p:spPr>
      </p:pic>
      <p:sp>
        <p:nvSpPr>
          <p:cNvPr id="256" name="Google Shape;256;g8c27027af1_0_107"/>
          <p:cNvSpPr txBox="1"/>
          <p:nvPr/>
        </p:nvSpPr>
        <p:spPr>
          <a:xfrm>
            <a:off x="1002525" y="4291500"/>
            <a:ext cx="8986500" cy="1043400"/>
          </a:xfrm>
          <a:prstGeom prst="rect">
            <a:avLst/>
          </a:prstGeom>
          <a:noFill/>
          <a:ln>
            <a:noFill/>
          </a:ln>
        </p:spPr>
        <p:txBody>
          <a:bodyPr spcFirstLastPara="1" wrap="square" lIns="45700" tIns="22825" rIns="45700" bIns="22825"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GB" sz="4267" b="0" i="0" u="none" strike="noStrike" cap="none">
                <a:solidFill>
                  <a:srgbClr val="FFFFFF"/>
                </a:solidFill>
                <a:latin typeface="Roboto Black"/>
                <a:ea typeface="Roboto Black"/>
                <a:cs typeface="Roboto Black"/>
                <a:sym typeface="Roboto Black"/>
              </a:rPr>
              <a:t>Questions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ADD97"/>
              </a:buClr>
              <a:buSzPts val="2489"/>
              <a:buFont typeface="Montserrat"/>
              <a:buNone/>
            </a:pPr>
            <a:endParaRPr sz="2489" b="0" i="0" u="none" strike="noStrike" cap="none">
              <a:solidFill>
                <a:srgbClr val="1ADD97"/>
              </a:solidFill>
              <a:latin typeface="Roboto Black"/>
              <a:ea typeface="Roboto Black"/>
              <a:cs typeface="Roboto Black"/>
              <a:sym typeface="Roboto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0CC331-7AC7-E144-A151-E4B259D1C515}"/>
              </a:ext>
            </a:extLst>
          </p:cNvPr>
          <p:cNvPicPr>
            <a:picLocks noChangeAspect="1"/>
          </p:cNvPicPr>
          <p:nvPr/>
        </p:nvPicPr>
        <p:blipFill rotWithShape="1">
          <a:blip r:embed="rId3"/>
          <a:srcRect b="31466"/>
          <a:stretch/>
        </p:blipFill>
        <p:spPr>
          <a:xfrm>
            <a:off x="0" y="-27432"/>
            <a:ext cx="5449824" cy="6877103"/>
          </a:xfrm>
          <a:prstGeom prst="rect">
            <a:avLst/>
          </a:prstGeom>
        </p:spPr>
      </p:pic>
      <p:pic>
        <p:nvPicPr>
          <p:cNvPr id="5" name="Picture 4">
            <a:extLst>
              <a:ext uri="{FF2B5EF4-FFF2-40B4-BE49-F238E27FC236}">
                <a16:creationId xmlns:a16="http://schemas.microsoft.com/office/drawing/2014/main" id="{B74E098D-1086-3E45-8774-8D1AB59DEB8D}"/>
              </a:ext>
            </a:extLst>
          </p:cNvPr>
          <p:cNvPicPr>
            <a:picLocks noChangeAspect="1"/>
          </p:cNvPicPr>
          <p:nvPr/>
        </p:nvPicPr>
        <p:blipFill rotWithShape="1">
          <a:blip r:embed="rId3"/>
          <a:srcRect t="72533"/>
          <a:stretch/>
        </p:blipFill>
        <p:spPr>
          <a:xfrm>
            <a:off x="5430642" y="1792224"/>
            <a:ext cx="6761358" cy="3639312"/>
          </a:xfrm>
          <a:prstGeom prst="rect">
            <a:avLst/>
          </a:prstGeom>
        </p:spPr>
      </p:pic>
    </p:spTree>
    <p:extLst>
      <p:ext uri="{BB962C8B-B14F-4D97-AF65-F5344CB8AC3E}">
        <p14:creationId xmlns:p14="http://schemas.microsoft.com/office/powerpoint/2010/main" val="2836791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B29A-F3CE-CC42-B1E7-4C1514893A7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F4D7C49-F5D2-3342-BA2E-EAAB6FB5018C}"/>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AF48E0A0-F6ED-2948-8AC6-B2AFFC6B0CAD}"/>
              </a:ext>
            </a:extLst>
          </p:cNvPr>
          <p:cNvPicPr>
            <a:picLocks noChangeAspect="1"/>
          </p:cNvPicPr>
          <p:nvPr/>
        </p:nvPicPr>
        <p:blipFill>
          <a:blip r:embed="rId2"/>
          <a:stretch>
            <a:fillRect/>
          </a:stretch>
        </p:blipFill>
        <p:spPr>
          <a:xfrm>
            <a:off x="1860176" y="0"/>
            <a:ext cx="8471647" cy="6858000"/>
          </a:xfrm>
          <a:prstGeom prst="rect">
            <a:avLst/>
          </a:prstGeom>
        </p:spPr>
      </p:pic>
    </p:spTree>
    <p:extLst>
      <p:ext uri="{BB962C8B-B14F-4D97-AF65-F5344CB8AC3E}">
        <p14:creationId xmlns:p14="http://schemas.microsoft.com/office/powerpoint/2010/main" val="158881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b="6325"/>
          <a:stretch/>
        </p:blipFill>
        <p:spPr>
          <a:xfrm>
            <a:off x="0" y="0"/>
            <a:ext cx="12192000" cy="6858000"/>
          </a:xfrm>
        </p:spPr>
      </p:pic>
    </p:spTree>
    <p:extLst>
      <p:ext uri="{BB962C8B-B14F-4D97-AF65-F5344CB8AC3E}">
        <p14:creationId xmlns:p14="http://schemas.microsoft.com/office/powerpoint/2010/main" val="243858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g8c27027af1_0_2"/>
          <p:cNvSpPr txBox="1"/>
          <p:nvPr/>
        </p:nvSpPr>
        <p:spPr>
          <a:xfrm>
            <a:off x="0" y="0"/>
            <a:ext cx="62739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GB" sz="4000" b="0" i="0" u="none" strike="noStrike" cap="none" dirty="0">
                <a:solidFill>
                  <a:srgbClr val="FFFFFF"/>
                </a:solidFill>
                <a:latin typeface="Roboto Black"/>
                <a:ea typeface="Roboto Black"/>
                <a:cs typeface="Roboto Black"/>
                <a:sym typeface="Roboto Black"/>
              </a:rPr>
              <a:t>What is data science?</a:t>
            </a:r>
            <a:endParaRPr sz="4000" b="0" i="0" u="none" strike="noStrike" cap="none" dirty="0">
              <a:solidFill>
                <a:srgbClr val="FFFFFF"/>
              </a:solidFill>
              <a:latin typeface="Roboto Black"/>
              <a:ea typeface="Roboto Black"/>
              <a:cs typeface="Roboto Black"/>
              <a:sym typeface="Roboto Black"/>
            </a:endParaRPr>
          </a:p>
        </p:txBody>
      </p:sp>
      <p:pic>
        <p:nvPicPr>
          <p:cNvPr id="54" name="Google Shape;54;g8c27027af1_0_2"/>
          <p:cNvPicPr preferRelativeResize="0"/>
          <p:nvPr/>
        </p:nvPicPr>
        <p:blipFill rotWithShape="1">
          <a:blip r:embed="rId3">
            <a:alphaModFix/>
          </a:blip>
          <a:srcRect/>
          <a:stretch/>
        </p:blipFill>
        <p:spPr>
          <a:xfrm>
            <a:off x="2760372" y="1677879"/>
            <a:ext cx="5897322" cy="49972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g8c27027af1_0_2">
            <a:extLst>
              <a:ext uri="{FF2B5EF4-FFF2-40B4-BE49-F238E27FC236}">
                <a16:creationId xmlns:a16="http://schemas.microsoft.com/office/drawing/2014/main" id="{1F3F2F26-8694-8342-B892-FE5CCB3B8443}"/>
              </a:ext>
            </a:extLst>
          </p:cNvPr>
          <p:cNvSpPr txBox="1"/>
          <p:nvPr/>
        </p:nvSpPr>
        <p:spPr>
          <a:xfrm>
            <a:off x="0" y="0"/>
            <a:ext cx="62739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GB" sz="4000" b="0" i="0" u="none" strike="noStrike" cap="none" dirty="0">
                <a:solidFill>
                  <a:srgbClr val="FFFFFF"/>
                </a:solidFill>
                <a:latin typeface="Roboto Black"/>
                <a:ea typeface="Roboto Black"/>
                <a:cs typeface="Roboto Black"/>
                <a:sym typeface="Roboto Black"/>
              </a:rPr>
              <a:t>What is the goal of </a:t>
            </a:r>
          </a:p>
          <a:p>
            <a:pPr marL="0" marR="0" lvl="0" indent="0" algn="l" rtl="0">
              <a:lnSpc>
                <a:spcPct val="100000"/>
              </a:lnSpc>
              <a:spcBef>
                <a:spcPts val="0"/>
              </a:spcBef>
              <a:spcAft>
                <a:spcPts val="0"/>
              </a:spcAft>
              <a:buClr>
                <a:srgbClr val="FFFFFF"/>
              </a:buClr>
              <a:buSzPts val="1400"/>
              <a:buFont typeface="Arial"/>
              <a:buNone/>
            </a:pPr>
            <a:r>
              <a:rPr lang="en-GB" sz="4000" b="0" i="0" u="none" strike="noStrike" cap="none" dirty="0">
                <a:solidFill>
                  <a:srgbClr val="FFFFFF"/>
                </a:solidFill>
                <a:latin typeface="Roboto Black"/>
                <a:ea typeface="Roboto Black"/>
                <a:cs typeface="Roboto Black"/>
                <a:sym typeface="Roboto Black"/>
              </a:rPr>
              <a:t>data science?</a:t>
            </a:r>
            <a:endParaRPr sz="4000" b="0" i="0" u="none" strike="noStrike" cap="none" dirty="0">
              <a:solidFill>
                <a:srgbClr val="FFFFFF"/>
              </a:solidFill>
              <a:latin typeface="Roboto Black"/>
              <a:ea typeface="Roboto Black"/>
              <a:cs typeface="Roboto Black"/>
              <a:sym typeface="Roboto Black"/>
            </a:endParaRPr>
          </a:p>
        </p:txBody>
      </p:sp>
      <p:sp>
        <p:nvSpPr>
          <p:cNvPr id="4" name="Content Placeholder 2">
            <a:extLst>
              <a:ext uri="{FF2B5EF4-FFF2-40B4-BE49-F238E27FC236}">
                <a16:creationId xmlns:a16="http://schemas.microsoft.com/office/drawing/2014/main" id="{AEDE0EF8-862C-5040-94E8-4C030A28568C}"/>
              </a:ext>
            </a:extLst>
          </p:cNvPr>
          <p:cNvSpPr txBox="1">
            <a:spLocks/>
          </p:cNvSpPr>
          <p:nvPr/>
        </p:nvSpPr>
        <p:spPr bwMode="auto">
          <a:xfrm>
            <a:off x="1421423" y="1752600"/>
            <a:ext cx="9349154"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Osaka"/>
              </a:defRPr>
            </a:lvl1pPr>
            <a:lvl2pPr marL="742950" indent="-285750" algn="l" rtl="0" eaLnBrk="0" fontAlgn="base" hangingPunct="0">
              <a:spcBef>
                <a:spcPct val="20000"/>
              </a:spcBef>
              <a:spcAft>
                <a:spcPct val="0"/>
              </a:spcAft>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Tahoma"/>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Tahoma"/>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4400" b="0" i="0" u="none" strike="noStrike" kern="0" cap="none" spc="0" normalizeH="0" baseline="0" noProof="0" dirty="0">
                <a:ln>
                  <a:noFill/>
                </a:ln>
                <a:solidFill>
                  <a:srgbClr val="000000"/>
                </a:solidFill>
                <a:effectLst/>
                <a:uLnTx/>
                <a:uFillTx/>
                <a:latin typeface="Tahoma"/>
              </a:rPr>
              <a:t>	Turn </a:t>
            </a:r>
            <a:r>
              <a:rPr kumimoji="0" lang="en-US" sz="4400" b="0" i="0" u="none" strike="noStrike" kern="0" cap="none" spc="0" normalizeH="0" baseline="0" noProof="0" dirty="0">
                <a:ln>
                  <a:noFill/>
                </a:ln>
                <a:solidFill>
                  <a:srgbClr val="FF3300"/>
                </a:solidFill>
                <a:effectLst/>
                <a:uLnTx/>
                <a:uFillTx/>
                <a:latin typeface="Tahoma"/>
              </a:rPr>
              <a:t>data </a:t>
            </a:r>
            <a:r>
              <a:rPr kumimoji="0" lang="en-US" sz="4400" b="0" i="0" u="none" strike="noStrike" kern="0" cap="none" spc="0" normalizeH="0" baseline="0" noProof="0" dirty="0">
                <a:ln>
                  <a:noFill/>
                </a:ln>
                <a:solidFill>
                  <a:srgbClr val="000000"/>
                </a:solidFill>
                <a:effectLst/>
                <a:uLnTx/>
                <a:uFillTx/>
                <a:latin typeface="Tahoma"/>
              </a:rPr>
              <a:t>into </a:t>
            </a:r>
            <a:r>
              <a:rPr kumimoji="0" lang="en-US" sz="4400" b="0" i="0" u="none" strike="noStrike" kern="0" cap="none" spc="0" normalizeH="0" baseline="0" noProof="0" dirty="0">
                <a:ln>
                  <a:noFill/>
                </a:ln>
                <a:solidFill>
                  <a:srgbClr val="FF3300"/>
                </a:solidFill>
                <a:effectLst/>
                <a:uLnTx/>
                <a:uFillTx/>
                <a:latin typeface="Tahoma"/>
              </a:rPr>
              <a:t>data products</a:t>
            </a:r>
            <a:r>
              <a:rPr kumimoji="0" lang="en-US" sz="3600" b="0" i="0" u="none" strike="noStrike" kern="0" cap="none" spc="0" normalizeH="0" baseline="30000" noProof="0" dirty="0">
                <a:ln>
                  <a:noFill/>
                </a:ln>
                <a:effectLst/>
                <a:uLnTx/>
                <a:uFillTx/>
                <a:latin typeface="Tahoma"/>
              </a:rPr>
              <a:t>*</a:t>
            </a:r>
            <a:r>
              <a:rPr kumimoji="0" lang="en-US" sz="4400" b="0" i="0" u="none" strike="noStrike" kern="0" cap="none" spc="0" normalizeH="0" baseline="0" noProof="0" dirty="0">
                <a:ln>
                  <a:noFill/>
                </a:ln>
                <a:solidFill>
                  <a:srgbClr val="000000"/>
                </a:solidFill>
                <a:effectLst/>
                <a:uLnTx/>
                <a:uFillTx/>
                <a:latin typeface="Tahoma"/>
              </a:rPr>
              <a:t>.</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4400" dirty="0">
              <a:solidFill>
                <a:srgbClr val="000000"/>
              </a:solidFill>
              <a:latin typeface="Tahoma"/>
            </a:endParaRPr>
          </a:p>
          <a:p>
            <a:pPr marL="0" lvl="0" indent="0">
              <a:buClrTx/>
              <a:buNone/>
              <a:defRPr/>
            </a:pPr>
            <a:r>
              <a:rPr lang="en-US" baseline="30000" dirty="0">
                <a:latin typeface="Tahoma"/>
              </a:rPr>
              <a:t>* </a:t>
            </a:r>
            <a:r>
              <a:rPr lang="en-GB" sz="2400" dirty="0"/>
              <a:t>According to the McKinsey Global </a:t>
            </a:r>
            <a:r>
              <a:rPr lang="en-GB" sz="2400" dirty="0" err="1"/>
              <a:t>InstituteData</a:t>
            </a:r>
            <a:r>
              <a:rPr lang="en-GB" sz="2400" dirty="0"/>
              <a:t>, data is a $300 billion-a-year industry</a:t>
            </a:r>
            <a:endParaRPr kumimoji="0" lang="en-US" sz="4400" b="0" i="0" u="none" strike="noStrike" kern="0" cap="none" spc="0" normalizeH="0" baseline="0" noProof="0" dirty="0">
              <a:ln>
                <a:noFill/>
              </a:ln>
              <a:solidFill>
                <a:srgbClr val="000000"/>
              </a:solidFill>
              <a:effectLst/>
              <a:uLnTx/>
              <a:uFillTx/>
              <a:latin typeface="Tahoma"/>
            </a:endParaRPr>
          </a:p>
        </p:txBody>
      </p:sp>
    </p:spTree>
    <p:extLst>
      <p:ext uri="{BB962C8B-B14F-4D97-AF65-F5344CB8AC3E}">
        <p14:creationId xmlns:p14="http://schemas.microsoft.com/office/powerpoint/2010/main" val="376482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g8acfe23f95_0_1477"/>
          <p:cNvSpPr txBox="1"/>
          <p:nvPr/>
        </p:nvSpPr>
        <p:spPr>
          <a:xfrm>
            <a:off x="0" y="0"/>
            <a:ext cx="6273900" cy="1530900"/>
          </a:xfrm>
          <a:prstGeom prst="rect">
            <a:avLst/>
          </a:prstGeom>
          <a:noFill/>
          <a:ln>
            <a:noFill/>
          </a:ln>
        </p:spPr>
        <p:txBody>
          <a:bodyPr spcFirstLastPara="1" wrap="square" lIns="108725" tIns="54325" rIns="108725" bIns="54325"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GB" sz="4000" b="0" i="0" u="none" strike="noStrike" cap="none">
                <a:solidFill>
                  <a:srgbClr val="FFFFFF"/>
                </a:solidFill>
                <a:latin typeface="Roboto Black"/>
                <a:ea typeface="Roboto Black"/>
                <a:cs typeface="Roboto Black"/>
                <a:sym typeface="Roboto Black"/>
              </a:rPr>
              <a:t>Who is a Data Scientist?</a:t>
            </a:r>
            <a:endParaRPr sz="4000" b="0" i="0" u="none" strike="noStrike" cap="none">
              <a:solidFill>
                <a:srgbClr val="FFFFFF"/>
              </a:solidFill>
              <a:latin typeface="Roboto Black"/>
              <a:ea typeface="Roboto Black"/>
              <a:cs typeface="Roboto Black"/>
              <a:sym typeface="Roboto Black"/>
            </a:endParaRPr>
          </a:p>
        </p:txBody>
      </p:sp>
      <p:pic>
        <p:nvPicPr>
          <p:cNvPr id="60" name="Google Shape;60;g8acfe23f95_0_1477"/>
          <p:cNvPicPr preferRelativeResize="0"/>
          <p:nvPr/>
        </p:nvPicPr>
        <p:blipFill rotWithShape="1">
          <a:blip r:embed="rId3">
            <a:alphaModFix/>
          </a:blip>
          <a:srcRect/>
          <a:stretch/>
        </p:blipFill>
        <p:spPr>
          <a:xfrm>
            <a:off x="2029968" y="1530900"/>
            <a:ext cx="8540496" cy="50893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
            <a:ext cx="4548554" cy="763588"/>
          </a:xfrm>
        </p:spPr>
        <p:txBody>
          <a:bodyPr/>
          <a:lstStyle/>
          <a:p>
            <a:r>
              <a:rPr lang="en-US" sz="3600" dirty="0">
                <a:solidFill>
                  <a:schemeClr val="bg1"/>
                </a:solidFill>
              </a:rPr>
              <a:t>Types of data science work</a:t>
            </a:r>
          </a:p>
        </p:txBody>
      </p:sp>
      <p:sp>
        <p:nvSpPr>
          <p:cNvPr id="6" name="Content Placeholder 5"/>
          <p:cNvSpPr>
            <a:spLocks noGrp="1"/>
          </p:cNvSpPr>
          <p:nvPr>
            <p:ph idx="4294967295"/>
          </p:nvPr>
        </p:nvSpPr>
        <p:spPr>
          <a:xfrm>
            <a:off x="538151" y="1965569"/>
            <a:ext cx="8793417" cy="5121275"/>
          </a:xfrm>
        </p:spPr>
        <p:txBody>
          <a:bodyPr/>
          <a:lstStyle/>
          <a:p>
            <a:pPr>
              <a:spcAft>
                <a:spcPts val="1200"/>
              </a:spcAft>
            </a:pPr>
            <a:r>
              <a:rPr lang="en-US" sz="2400" dirty="0">
                <a:solidFill>
                  <a:schemeClr val="tx1"/>
                </a:solidFill>
              </a:rPr>
              <a:t>Data science tends to fall into three broad categories:</a:t>
            </a:r>
          </a:p>
          <a:p>
            <a:pPr lvl="1">
              <a:spcAft>
                <a:spcPts val="1200"/>
              </a:spcAft>
            </a:pPr>
            <a:r>
              <a:rPr lang="en-US" sz="2400" dirty="0">
                <a:solidFill>
                  <a:schemeClr val="tx1"/>
                </a:solidFill>
              </a:rPr>
              <a:t>Investigating – aggregating and inspecting data to get basic insights on what is currently happening</a:t>
            </a:r>
          </a:p>
          <a:p>
            <a:pPr lvl="1">
              <a:spcAft>
                <a:spcPts val="1200"/>
              </a:spcAft>
            </a:pPr>
            <a:r>
              <a:rPr lang="en-US" sz="2400" dirty="0">
                <a:solidFill>
                  <a:schemeClr val="tx1"/>
                </a:solidFill>
              </a:rPr>
              <a:t>Predicting – taking the data and using it to understand what will happen in the future</a:t>
            </a:r>
          </a:p>
          <a:p>
            <a:pPr lvl="1">
              <a:spcAft>
                <a:spcPts val="1200"/>
              </a:spcAft>
            </a:pPr>
            <a:r>
              <a:rPr lang="en-US" sz="2400" dirty="0">
                <a:solidFill>
                  <a:schemeClr val="tx1"/>
                </a:solidFill>
              </a:rPr>
              <a:t>Optimizing – using the data to choose what the best choice of actions will be</a:t>
            </a:r>
          </a:p>
        </p:txBody>
      </p:sp>
      <p:cxnSp>
        <p:nvCxnSpPr>
          <p:cNvPr id="8" name="Straight Arrow Connector 7"/>
          <p:cNvCxnSpPr>
            <a:cxnSpLocks/>
          </p:cNvCxnSpPr>
          <p:nvPr/>
        </p:nvCxnSpPr>
        <p:spPr>
          <a:xfrm>
            <a:off x="9831714" y="2053119"/>
            <a:ext cx="0" cy="3698639"/>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33272" y="5125923"/>
            <a:ext cx="1730482" cy="1251669"/>
          </a:xfrm>
          <a:prstGeom prst="rect">
            <a:avLst/>
          </a:prstGeom>
        </p:spPr>
        <p:txBody>
          <a:bodyPr vert="horz" wrap="none" lIns="91440" tIns="45720" rIns="91440" bIns="45720" rtlCol="0" anchor="t" anchorCtr="0">
            <a:normAutofit/>
          </a:bodyPr>
          <a:lstStyle/>
          <a:p>
            <a:pPr marL="0" indent="0">
              <a:buNone/>
            </a:pPr>
            <a:r>
              <a:rPr lang="en-US" sz="2800" dirty="0">
                <a:solidFill>
                  <a:schemeClr val="accent1"/>
                </a:solidFill>
              </a:rPr>
              <a:t>Complex</a:t>
            </a:r>
          </a:p>
        </p:txBody>
      </p:sp>
      <p:sp>
        <p:nvSpPr>
          <p:cNvPr id="13" name="TextBox 12"/>
          <p:cNvSpPr txBox="1"/>
          <p:nvPr/>
        </p:nvSpPr>
        <p:spPr>
          <a:xfrm>
            <a:off x="10133272" y="1965569"/>
            <a:ext cx="1730482" cy="1251669"/>
          </a:xfrm>
          <a:prstGeom prst="rect">
            <a:avLst/>
          </a:prstGeom>
        </p:spPr>
        <p:txBody>
          <a:bodyPr vert="horz" wrap="none" lIns="91440" tIns="45720" rIns="91440" bIns="45720" rtlCol="0" anchor="t" anchorCtr="0">
            <a:normAutofit/>
          </a:bodyPr>
          <a:lstStyle/>
          <a:p>
            <a:pPr marL="0" indent="0">
              <a:buNone/>
            </a:pPr>
            <a:r>
              <a:rPr lang="en-US" sz="2800">
                <a:solidFill>
                  <a:schemeClr val="accent1"/>
                </a:solidFill>
              </a:rPr>
              <a:t>Simple</a:t>
            </a:r>
            <a:endParaRPr lang="en-US" sz="2800" dirty="0">
              <a:solidFill>
                <a:schemeClr val="accent1"/>
              </a:solidFill>
            </a:endParaRPr>
          </a:p>
        </p:txBody>
      </p:sp>
      <p:sp>
        <p:nvSpPr>
          <p:cNvPr id="7" name="Rectangle 6">
            <a:extLst>
              <a:ext uri="{FF2B5EF4-FFF2-40B4-BE49-F238E27FC236}">
                <a16:creationId xmlns:a16="http://schemas.microsoft.com/office/drawing/2014/main" id="{97391C10-5A9C-D34C-B2C5-7A62027F937D}"/>
              </a:ext>
            </a:extLst>
          </p:cNvPr>
          <p:cNvSpPr/>
          <p:nvPr/>
        </p:nvSpPr>
        <p:spPr>
          <a:xfrm>
            <a:off x="38005" y="6550223"/>
            <a:ext cx="2114681" cy="307777"/>
          </a:xfrm>
          <a:prstGeom prst="rect">
            <a:avLst/>
          </a:prstGeom>
        </p:spPr>
        <p:txBody>
          <a:bodyPr wrap="none">
            <a:spAutoFit/>
          </a:bodyPr>
          <a:lstStyle/>
          <a:p>
            <a:r>
              <a:rPr lang="en-US" dirty="0">
                <a:solidFill>
                  <a:schemeClr val="bg2">
                    <a:lumMod val="60000"/>
                    <a:lumOff val="40000"/>
                  </a:schemeClr>
                </a:solidFill>
              </a:rPr>
              <a:t>© Dr. Jonathan D. Adler</a:t>
            </a:r>
          </a:p>
        </p:txBody>
      </p:sp>
    </p:spTree>
    <p:extLst>
      <p:ext uri="{BB962C8B-B14F-4D97-AF65-F5344CB8AC3E}">
        <p14:creationId xmlns:p14="http://schemas.microsoft.com/office/powerpoint/2010/main" val="3247059590"/>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1040</TotalTime>
  <Words>4452</Words>
  <Application>Microsoft Macintosh PowerPoint</Application>
  <PresentationFormat>Widescreen</PresentationFormat>
  <Paragraphs>523</Paragraphs>
  <Slides>45</Slides>
  <Notes>43</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Roboto</vt:lpstr>
      <vt:lpstr>Times New Roman</vt:lpstr>
      <vt:lpstr>Montserrat</vt:lpstr>
      <vt:lpstr>Calibri</vt:lpstr>
      <vt:lpstr>Roboto Black</vt:lpstr>
      <vt:lpstr>Arial</vt:lpstr>
      <vt:lpstr>Tahoma</vt:lpstr>
      <vt:lpstr>Courier New</vt:lpstr>
      <vt:lpstr>Roboto Mono</vt:lpstr>
      <vt:lpstr>simple-light-2</vt:lpstr>
      <vt:lpstr>simple-light-2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data science work</vt:lpstr>
      <vt:lpstr>Investigating</vt:lpstr>
      <vt:lpstr>Predicting</vt:lpstr>
      <vt:lpstr>Optimizing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Prathna Singh</dc:creator>
  <cp:lastModifiedBy>Prastiti, Nikoletta</cp:lastModifiedBy>
  <cp:revision>76</cp:revision>
  <dcterms:created xsi:type="dcterms:W3CDTF">2020-06-04T09:40:36Z</dcterms:created>
  <dcterms:modified xsi:type="dcterms:W3CDTF">2020-11-10T09:41:19Z</dcterms:modified>
</cp:coreProperties>
</file>